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2"/>
  </p:notesMasterIdLst>
  <p:sldIdLst>
    <p:sldId id="256" r:id="rId2"/>
    <p:sldId id="257" r:id="rId3"/>
    <p:sldId id="258" r:id="rId4"/>
    <p:sldId id="261" r:id="rId5"/>
    <p:sldId id="260" r:id="rId6"/>
    <p:sldId id="259" r:id="rId7"/>
    <p:sldId id="262" r:id="rId8"/>
    <p:sldId id="268" r:id="rId9"/>
    <p:sldId id="264" r:id="rId10"/>
    <p:sldId id="266" r:id="rId11"/>
    <p:sldId id="267" r:id="rId12"/>
    <p:sldId id="265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81" r:id="rId21"/>
    <p:sldId id="282" r:id="rId22"/>
    <p:sldId id="284" r:id="rId23"/>
    <p:sldId id="285" r:id="rId24"/>
    <p:sldId id="286" r:id="rId25"/>
    <p:sldId id="287" r:id="rId26"/>
    <p:sldId id="288" r:id="rId27"/>
    <p:sldId id="290" r:id="rId28"/>
    <p:sldId id="291" r:id="rId29"/>
    <p:sldId id="292" r:id="rId30"/>
    <p:sldId id="293" r:id="rId31"/>
    <p:sldId id="278" r:id="rId32"/>
    <p:sldId id="279" r:id="rId33"/>
    <p:sldId id="277" r:id="rId34"/>
    <p:sldId id="294" r:id="rId35"/>
    <p:sldId id="295" r:id="rId36"/>
    <p:sldId id="296" r:id="rId37"/>
    <p:sldId id="297" r:id="rId38"/>
    <p:sldId id="298" r:id="rId39"/>
    <p:sldId id="302" r:id="rId40"/>
    <p:sldId id="299" r:id="rId41"/>
    <p:sldId id="300" r:id="rId42"/>
    <p:sldId id="339" r:id="rId43"/>
    <p:sldId id="306" r:id="rId44"/>
    <p:sldId id="304" r:id="rId45"/>
    <p:sldId id="307" r:id="rId46"/>
    <p:sldId id="305" r:id="rId47"/>
    <p:sldId id="308" r:id="rId48"/>
    <p:sldId id="309" r:id="rId49"/>
    <p:sldId id="310" r:id="rId50"/>
    <p:sldId id="311" r:id="rId51"/>
    <p:sldId id="316" r:id="rId52"/>
    <p:sldId id="312" r:id="rId53"/>
    <p:sldId id="313" r:id="rId54"/>
    <p:sldId id="314" r:id="rId55"/>
    <p:sldId id="315" r:id="rId56"/>
    <p:sldId id="317" r:id="rId57"/>
    <p:sldId id="318" r:id="rId58"/>
    <p:sldId id="322" r:id="rId59"/>
    <p:sldId id="338" r:id="rId60"/>
    <p:sldId id="319" r:id="rId61"/>
    <p:sldId id="320" r:id="rId62"/>
    <p:sldId id="321" r:id="rId63"/>
    <p:sldId id="335" r:id="rId64"/>
    <p:sldId id="323" r:id="rId65"/>
    <p:sldId id="324" r:id="rId66"/>
    <p:sldId id="325" r:id="rId67"/>
    <p:sldId id="337" r:id="rId68"/>
    <p:sldId id="336" r:id="rId69"/>
    <p:sldId id="301" r:id="rId70"/>
    <p:sldId id="303" r:id="rId7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5052" autoAdjust="0"/>
  </p:normalViewPr>
  <p:slideViewPr>
    <p:cSldViewPr>
      <p:cViewPr>
        <p:scale>
          <a:sx n="50" d="100"/>
          <a:sy n="50" d="100"/>
        </p:scale>
        <p:origin x="-52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BD7BF-8E56-4A17-8725-9FE739677E65}" type="datetimeFigureOut">
              <a:rPr lang="zh-TW" altLang="en-US" smtClean="0"/>
              <a:pPr/>
              <a:t>2008/6/12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C73C6-9064-4755-B967-169F9055DD2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Problems that can be mapped to DPM include </a:t>
            </a:r>
          </a:p>
          <a:p>
            <a:pPr marL="228600" indent="-228600">
              <a:buAutoNum type="alphaLcParenR"/>
            </a:pPr>
            <a:r>
              <a:rPr lang="en-US" altLang="zh-TW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Partialand</a:t>
            </a:r>
            <a:r>
              <a:rPr lang="en-US" altLang="zh-TW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multi-keyword search for content sharing P2P systems</a:t>
            </a:r>
          </a:p>
          <a:p>
            <a:pPr marL="228600" indent="-228600">
              <a:buAutoNum type="alphaLcParenR"/>
            </a:pPr>
            <a:r>
              <a:rPr lang="en-US" altLang="zh-TW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partial service description matching for service discovery systems</a:t>
            </a:r>
          </a:p>
          <a:p>
            <a:pPr marL="228600" indent="-228600">
              <a:buAutoNum type="alphaLcParenR"/>
            </a:pPr>
            <a:r>
              <a:rPr lang="en-US" altLang="zh-TW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record pre-scanning for distributed P2P database systems</a:t>
            </a:r>
          </a:p>
          <a:p>
            <a:pPr marL="228600" indent="-228600">
              <a:buAutoNum type="alphaLcParenR"/>
            </a:pPr>
            <a:r>
              <a:rPr lang="en-US" altLang="zh-TW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molecular fingerprint matching in some envisioned distributed environment, </a:t>
            </a:r>
            <a:r>
              <a:rPr lang="en-US" altLang="zh-TW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etc.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C73C6-9064-4755-B967-169F9055DD23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i="1" dirty="0" smtClean="0"/>
              <a:t>E and F define the number of positions in </a:t>
            </a:r>
            <a:r>
              <a:rPr lang="en-US" altLang="zh-TW" dirty="0" smtClean="0"/>
              <a:t>the aggregate that will remain the same as that of </a:t>
            </a:r>
            <a:r>
              <a:rPr lang="en-US" altLang="zh-TW" i="1" dirty="0" smtClean="0"/>
              <a:t>Q (or R).</a:t>
            </a:r>
          </a:p>
          <a:p>
            <a:r>
              <a:rPr lang="en-US" altLang="zh-TW" dirty="0" smtClean="0"/>
              <a:t>While </a:t>
            </a:r>
            <a:r>
              <a:rPr lang="en-US" altLang="zh-TW" i="1" dirty="0" smtClean="0"/>
              <a:t>G and H give a measure of relative increase of X-bits </a:t>
            </a:r>
            <a:r>
              <a:rPr lang="en-US" altLang="zh-TW" dirty="0" smtClean="0"/>
              <a:t>in the resulting aggregate. </a:t>
            </a:r>
          </a:p>
          <a:p>
            <a:r>
              <a:rPr lang="en-US" altLang="zh-TW" dirty="0" smtClean="0"/>
              <a:t>Coefficients </a:t>
            </a:r>
            <a:r>
              <a:rPr lang="en-US" altLang="zh-TW" i="1" dirty="0" smtClean="0"/>
              <a:t>α, β and γ depend on </a:t>
            </a:r>
            <a:r>
              <a:rPr lang="en-US" altLang="zh-TW" dirty="0" smtClean="0"/>
              <a:t>the nature of the patterns, which may require system specific tuning.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C73C6-9064-4755-B967-169F9055DD23}" type="slidenum">
              <a:rPr lang="zh-TW" altLang="en-US" smtClean="0"/>
              <a:pPr/>
              <a:t>32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During the ascending phase, an initiating (or intermediate)</a:t>
            </a:r>
          </a:p>
          <a:p>
            <a:r>
              <a:rPr lang="en-US" altLang="zh-TW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peer checks its local information for the existence of a match.</a:t>
            </a:r>
          </a:p>
          <a:p>
            <a:endParaRPr lang="en-US" altLang="zh-TW" sz="1200" b="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TW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blind search phase is executed by a highest level peer,</a:t>
            </a:r>
          </a:p>
          <a:p>
            <a:r>
              <a:rPr lang="en-US" altLang="zh-TW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say Z, upon receiving a query (from a child) that does not</a:t>
            </a:r>
          </a:p>
          <a:p>
            <a:r>
              <a:rPr lang="en-US" altLang="zh-TW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match any aggregate in its aggregate-lists. Z floods the query</a:t>
            </a:r>
          </a:p>
          <a:p>
            <a:r>
              <a:rPr lang="en-US" altLang="zh-TW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all other peers in its group.</a:t>
            </a:r>
          </a:p>
          <a:p>
            <a:endParaRPr lang="en-US" altLang="zh-TW" sz="1200" b="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TW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query enters into </a:t>
            </a:r>
            <a:r>
              <a:rPr lang="en-US" altLang="zh-TW" sz="1200" b="0" i="0" kern="1200" baseline="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altLang="zh-TW" sz="1200" b="0" i="0" kern="1200" baseline="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descending phase </a:t>
            </a:r>
            <a:r>
              <a:rPr lang="en-US" altLang="zh-TW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it hits a peer</a:t>
            </a:r>
          </a:p>
          <a:p>
            <a:r>
              <a:rPr lang="en-US" altLang="zh-TW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containing a matching aggregate. The query is then forwarded</a:t>
            </a:r>
          </a:p>
          <a:p>
            <a:r>
              <a:rPr lang="en-US" altLang="zh-TW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the child peer advertising the matching aggregate. This</a:t>
            </a:r>
          </a:p>
          <a:p>
            <a:r>
              <a:rPr lang="en-US" altLang="zh-TW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 recurs until the query reaches a leaf peer.</a:t>
            </a:r>
            <a:endParaRPr lang="zh-TW" altLang="en-US" b="0" i="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C73C6-9064-4755-B967-169F9055DD23}" type="slidenum">
              <a:rPr lang="zh-TW" altLang="en-US" smtClean="0"/>
              <a:pPr/>
              <a:t>35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b="0" i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C73C6-9064-4755-B967-169F9055DD23}" type="slidenum">
              <a:rPr lang="zh-TW" altLang="en-US" smtClean="0"/>
              <a:pPr/>
              <a:t>37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b="0" i="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C73C6-9064-4755-B967-169F9055DD23}" type="slidenum">
              <a:rPr lang="zh-TW" altLang="en-US" smtClean="0"/>
              <a:pPr/>
              <a:t>39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b="0" i="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C73C6-9064-4755-B967-169F9055DD23}" type="slidenum">
              <a:rPr lang="zh-TW" altLang="en-US" smtClean="0"/>
              <a:pPr/>
              <a:t>42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圓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圓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2008/6/12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2008/6/12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2008/6/12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2008/6/12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2008/6/12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2008/6/12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pPr/>
              <a:t>2008/6/12</a:t>
            </a:fld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2008/6/12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2008/6/12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2008/6/12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2008/6/12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圓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圓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2008/6/12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00034" y="2143116"/>
            <a:ext cx="8458200" cy="1470025"/>
          </a:xfrm>
        </p:spPr>
        <p:txBody>
          <a:bodyPr>
            <a:normAutofit fontScale="90000"/>
          </a:bodyPr>
          <a:lstStyle/>
          <a:p>
            <a:r>
              <a:rPr altLang="zh-TW" dirty="0" smtClean="0"/>
              <a:t>Distributed Pattern Matching:</a:t>
            </a:r>
            <a:br>
              <a:rPr altLang="zh-TW" dirty="0" smtClean="0"/>
            </a:br>
            <a:r>
              <a:rPr altLang="zh-TW" dirty="0" smtClean="0"/>
              <a:t>A Key to Flexible and Efficient P2P Search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sz="2200" dirty="0" err="1" smtClean="0"/>
              <a:t>Reaz</a:t>
            </a:r>
            <a:r>
              <a:rPr lang="en-US" altLang="zh-TW" sz="2200" dirty="0" smtClean="0"/>
              <a:t> Ahmed and </a:t>
            </a:r>
            <a:r>
              <a:rPr lang="en-US" altLang="zh-TW" sz="2200" dirty="0" err="1" smtClean="0"/>
              <a:t>Raouf</a:t>
            </a:r>
            <a:r>
              <a:rPr lang="en-US" altLang="zh-TW" sz="2200" dirty="0" smtClean="0"/>
              <a:t> </a:t>
            </a:r>
            <a:r>
              <a:rPr lang="en-US" altLang="zh-TW" sz="2200" dirty="0" err="1" smtClean="0"/>
              <a:t>Boutaba</a:t>
            </a:r>
            <a:r>
              <a:rPr lang="en-US" altLang="zh-TW" sz="2200" dirty="0" smtClean="0"/>
              <a:t/>
            </a:r>
            <a:br>
              <a:rPr lang="en-US" altLang="zh-TW" sz="2200" dirty="0" smtClean="0"/>
            </a:br>
            <a:r>
              <a:rPr lang="en-US" altLang="zh-TW" sz="2200" dirty="0" smtClean="0"/>
              <a:t>IEEE JOURNAL ON SELECTED AREAS IN COMMUNICATIONS, VOL. 25, NO. 1, JANUARY 2007</a:t>
            </a:r>
            <a:endParaRPr lang="zh-TW" altLang="en-US" sz="22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28596" y="3929066"/>
            <a:ext cx="4953000" cy="175260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ea typeface="標楷體" pitchFamily="65" charset="-120"/>
              </a:rPr>
              <a:t>學生：王詩媛</a:t>
            </a:r>
            <a:endParaRPr lang="en-US" altLang="zh-TW" sz="3600" dirty="0" smtClean="0">
              <a:ea typeface="標楷體" pitchFamily="65" charset="-120"/>
            </a:endParaRPr>
          </a:p>
          <a:p>
            <a:r>
              <a:rPr lang="en-US" altLang="zh-TW" sz="3600" smtClean="0">
                <a:ea typeface="標楷體" pitchFamily="65" charset="-120"/>
              </a:rPr>
              <a:t>2008/06/12</a:t>
            </a:r>
            <a:endParaRPr lang="zh-TW" altLang="en-US" sz="3600" dirty="0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 smtClean="0"/>
              <a:t>Related 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In [15] each peer store a list of Bloom filters per neighbor. </a:t>
            </a:r>
            <a:r>
              <a:rPr lang="en-US" altLang="zh-TW" i="1" dirty="0" smtClean="0"/>
              <a:t>A query is forwarded to the neighbor </a:t>
            </a:r>
            <a:r>
              <a:rPr lang="en-US" altLang="zh-TW" dirty="0" smtClean="0"/>
              <a:t>with a matching Bloom filter at the smallest hop-distance. </a:t>
            </a:r>
          </a:p>
          <a:p>
            <a:r>
              <a:rPr lang="en-US" altLang="zh-TW" dirty="0" smtClean="0"/>
              <a:t>This approach aims to </a:t>
            </a:r>
            <a:r>
              <a:rPr lang="en-US" altLang="zh-TW" dirty="0" smtClean="0">
                <a:solidFill>
                  <a:srgbClr val="FF0000"/>
                </a:solidFill>
              </a:rPr>
              <a:t>find the closest replica of a document with a high probability</a:t>
            </a:r>
            <a:r>
              <a:rPr lang="en-US" altLang="zh-TW" dirty="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 smtClean="0"/>
              <a:t>Related 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1"/>
            <a:r>
              <a:rPr lang="en-US" altLang="zh-TW" b="1" dirty="0" smtClean="0">
                <a:solidFill>
                  <a:srgbClr val="002060"/>
                </a:solidFill>
              </a:rPr>
              <a:t>DHT-technique for solving partial </a:t>
            </a:r>
            <a:r>
              <a:rPr lang="en-US" altLang="zh-TW" b="1" dirty="0" err="1" smtClean="0">
                <a:solidFill>
                  <a:srgbClr val="002060"/>
                </a:solidFill>
              </a:rPr>
              <a:t>keywo</a:t>
            </a:r>
            <a:r>
              <a:rPr lang="en-US" altLang="zh-TW" b="1" dirty="0" smtClean="0">
                <a:solidFill>
                  <a:srgbClr val="002060"/>
                </a:solidFill>
              </a:rPr>
              <a:t>-rd matching </a:t>
            </a:r>
          </a:p>
          <a:p>
            <a:pPr latinLnBrk="1"/>
            <a:r>
              <a:rPr lang="en-US" altLang="zh-TW" dirty="0" smtClean="0"/>
              <a:t>Squid supports partial prefix matching (</a:t>
            </a:r>
            <a:r>
              <a:rPr lang="en-US" altLang="zh-TW" i="1" dirty="0" smtClean="0"/>
              <a:t>e.g., </a:t>
            </a:r>
            <a:br>
              <a:rPr lang="en-US" altLang="zh-TW" i="1" dirty="0" smtClean="0"/>
            </a:br>
            <a:r>
              <a:rPr lang="en-US" altLang="zh-TW" i="1" dirty="0" smtClean="0"/>
              <a:t>queries </a:t>
            </a:r>
            <a:r>
              <a:rPr lang="en-US" altLang="zh-TW" dirty="0" smtClean="0"/>
              <a:t>like </a:t>
            </a:r>
            <a:r>
              <a:rPr lang="en-US" altLang="zh-TW" dirty="0" err="1" smtClean="0"/>
              <a:t>compu</a:t>
            </a:r>
            <a:r>
              <a:rPr lang="en-US" altLang="zh-TW" dirty="0" smtClean="0"/>
              <a:t>* or net*) and multi keyword </a:t>
            </a:r>
            <a:br>
              <a:rPr lang="en-US" altLang="zh-TW" dirty="0" smtClean="0"/>
            </a:br>
            <a:r>
              <a:rPr lang="en-US" altLang="zh-TW" dirty="0" smtClean="0"/>
              <a:t>queries.</a:t>
            </a:r>
          </a:p>
          <a:p>
            <a:pPr latinLnBrk="1"/>
            <a:r>
              <a:rPr lang="en-US" altLang="zh-TW" dirty="0" smtClean="0"/>
              <a:t>A keyword can be fragmented into </a:t>
            </a:r>
            <a:r>
              <a:rPr lang="en-US" altLang="zh-TW" i="1" dirty="0" smtClean="0"/>
              <a:t>η-grams, and each η-gram can be </a:t>
            </a:r>
            <a:r>
              <a:rPr lang="en-US" altLang="zh-TW" dirty="0" smtClean="0"/>
              <a:t>hashed and stored at the </a:t>
            </a:r>
            <a:br>
              <a:rPr lang="en-US" altLang="zh-TW" dirty="0" smtClean="0"/>
            </a:br>
            <a:r>
              <a:rPr lang="en-US" altLang="zh-TW" dirty="0" smtClean="0"/>
              <a:t>responsible peer.</a:t>
            </a:r>
            <a:endParaRPr lang="zh-TW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br>
              <a:rPr lang="en-US" altLang="zh-TW" b="1" i="1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1"/>
            <a:r>
              <a:rPr lang="en-US" altLang="zh-TW" b="1" i="1" dirty="0" smtClean="0">
                <a:solidFill>
                  <a:srgbClr val="002060"/>
                </a:solidFill>
              </a:rPr>
              <a:t>A. Overview</a:t>
            </a:r>
            <a:endParaRPr lang="en-US" altLang="zh-TW" b="1" dirty="0" smtClean="0">
              <a:solidFill>
                <a:srgbClr val="002060"/>
              </a:solidFill>
            </a:endParaRPr>
          </a:p>
          <a:p>
            <a:pPr latinLnBrk="1"/>
            <a:r>
              <a:rPr lang="en-US" altLang="zh-TW" sz="2600" dirty="0" smtClean="0"/>
              <a:t>We will use the terms </a:t>
            </a:r>
            <a:r>
              <a:rPr lang="en-US" altLang="zh-TW" sz="2600" i="1" dirty="0" smtClean="0">
                <a:solidFill>
                  <a:srgbClr val="C00000"/>
                </a:solidFill>
              </a:rPr>
              <a:t>pattern </a:t>
            </a:r>
            <a:r>
              <a:rPr lang="en-US" altLang="zh-TW" sz="2600" i="1" dirty="0" smtClean="0"/>
              <a:t>and </a:t>
            </a:r>
            <a:r>
              <a:rPr lang="en-US" altLang="zh-TW" sz="2600" i="1" dirty="0" smtClean="0">
                <a:solidFill>
                  <a:srgbClr val="C00000"/>
                </a:solidFill>
              </a:rPr>
              <a:t>index</a:t>
            </a:r>
            <a:r>
              <a:rPr lang="en-US" altLang="zh-TW" sz="2600" i="1" dirty="0" smtClean="0"/>
              <a:t> </a:t>
            </a:r>
            <a:r>
              <a:rPr lang="en-US" altLang="zh-TW" sz="2600" i="1" dirty="0" err="1" smtClean="0"/>
              <a:t>interchan-geably</a:t>
            </a:r>
            <a:r>
              <a:rPr lang="en-US" altLang="zh-TW" sz="2600" i="1" dirty="0" smtClean="0"/>
              <a:t>, </a:t>
            </a:r>
            <a:r>
              <a:rPr lang="en-US" altLang="zh-TW" sz="2600" dirty="0" smtClean="0"/>
              <a:t>as patterns are used as indices for query </a:t>
            </a:r>
            <a:br>
              <a:rPr lang="en-US" altLang="zh-TW" sz="2600" dirty="0" smtClean="0"/>
            </a:br>
            <a:r>
              <a:rPr lang="en-US" altLang="zh-TW" sz="2600" dirty="0" smtClean="0"/>
              <a:t>routing.</a:t>
            </a:r>
          </a:p>
          <a:p>
            <a:pPr latinLnBrk="1"/>
            <a:r>
              <a:rPr lang="en-US" altLang="zh-TW" sz="2600" dirty="0" smtClean="0"/>
              <a:t>In DPMS a peer can act as a </a:t>
            </a:r>
            <a:r>
              <a:rPr lang="en-US" altLang="zh-TW" sz="2600" i="1" dirty="0" smtClean="0">
                <a:solidFill>
                  <a:srgbClr val="C00000"/>
                </a:solidFill>
              </a:rPr>
              <a:t>leaf peer </a:t>
            </a:r>
            <a:r>
              <a:rPr lang="en-US" altLang="zh-TW" sz="2600" i="1" dirty="0" smtClean="0"/>
              <a:t>or </a:t>
            </a:r>
            <a:r>
              <a:rPr lang="en-US" altLang="zh-TW" sz="2600" i="1" dirty="0" smtClean="0">
                <a:solidFill>
                  <a:srgbClr val="C00000"/>
                </a:solidFill>
              </a:rPr>
              <a:t>indexing    peer</a:t>
            </a:r>
            <a:r>
              <a:rPr lang="en-US" altLang="zh-TW" sz="2600" i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2285992"/>
            <a:ext cx="7429552" cy="4437094"/>
          </a:xfrm>
        </p:spPr>
      </p:pic>
      <p:sp>
        <p:nvSpPr>
          <p:cNvPr id="5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br>
              <a:rPr lang="en-US" altLang="zh-TW" b="1" i="1" dirty="0" smtClean="0"/>
            </a:b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1"/>
            <a:r>
              <a:rPr lang="en-US" altLang="zh-TW" b="1" i="1" dirty="0" smtClean="0">
                <a:solidFill>
                  <a:srgbClr val="002060"/>
                </a:solidFill>
              </a:rPr>
              <a:t>A. Overview</a:t>
            </a:r>
          </a:p>
          <a:p>
            <a:r>
              <a:rPr lang="en-US" altLang="zh-TW" sz="2600" dirty="0" smtClean="0"/>
              <a:t>Replication strategy would generate a</a:t>
            </a:r>
            <a:r>
              <a:rPr lang="en-US" altLang="zh-TW" sz="2600" dirty="0" smtClean="0">
                <a:solidFill>
                  <a:srgbClr val="C00000"/>
                </a:solidFill>
              </a:rPr>
              <a:t> large volume of advertisement traffic</a:t>
            </a:r>
            <a:r>
              <a:rPr lang="en-US" altLang="zh-TW" sz="2600" dirty="0" smtClean="0"/>
              <a:t>. </a:t>
            </a:r>
            <a:br>
              <a:rPr lang="en-US" altLang="zh-TW" sz="2600" dirty="0" smtClean="0"/>
            </a:br>
            <a:r>
              <a:rPr lang="en-US" altLang="zh-TW" sz="2600" dirty="0" smtClean="0"/>
              <a:t>To overcome this shortcoming, DPMS combines replication with </a:t>
            </a:r>
            <a:r>
              <a:rPr lang="en-US" altLang="zh-TW" sz="2600" dirty="0" err="1" smtClean="0">
                <a:solidFill>
                  <a:srgbClr val="C00000"/>
                </a:solidFill>
              </a:rPr>
              <a:t>lossy</a:t>
            </a:r>
            <a:r>
              <a:rPr lang="en-US" altLang="zh-TW" sz="2600" dirty="0" smtClean="0">
                <a:solidFill>
                  <a:srgbClr val="C00000"/>
                </a:solidFill>
              </a:rPr>
              <a:t>-aggregation</a:t>
            </a:r>
            <a:r>
              <a:rPr lang="en-US" altLang="zh-TW" sz="2600" dirty="0" smtClean="0"/>
              <a:t>. (Fig. 2a)</a:t>
            </a:r>
          </a:p>
          <a:p>
            <a:r>
              <a:rPr lang="en-US" altLang="zh-TW" sz="2600" dirty="0" smtClean="0"/>
              <a:t>Advertisements from different peers are aggregated and propagated to peers in the next level along the aggregation tree . (Fig. 2b)</a:t>
            </a:r>
            <a:endParaRPr lang="zh-TW" altLang="en-US" sz="2600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br>
              <a:rPr lang="en-US" altLang="zh-TW" b="1" i="1" dirty="0" smtClean="0"/>
            </a:b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A. Overview</a:t>
            </a:r>
            <a:endParaRPr lang="en-US" altLang="zh-TW" b="1" dirty="0" smtClean="0">
              <a:solidFill>
                <a:srgbClr val="002060"/>
              </a:solidFill>
            </a:endParaRPr>
          </a:p>
          <a:p>
            <a:pPr latinLnBrk="1"/>
            <a:r>
              <a:rPr lang="en-US" altLang="zh-TW" sz="2600" dirty="0" smtClean="0"/>
              <a:t>The structure of the indexing hierarchy and the  am-</a:t>
            </a:r>
            <a:r>
              <a:rPr lang="en-US" altLang="zh-TW" sz="2600" dirty="0" err="1" smtClean="0"/>
              <a:t>ount</a:t>
            </a:r>
            <a:r>
              <a:rPr lang="en-US" altLang="zh-TW" sz="2600" dirty="0" smtClean="0"/>
              <a:t> of replication are controlled by two </a:t>
            </a:r>
            <a:br>
              <a:rPr lang="en-US" altLang="zh-TW" sz="2600" dirty="0" smtClean="0"/>
            </a:br>
            <a:r>
              <a:rPr lang="en-US" altLang="zh-TW" sz="2600" dirty="0" smtClean="0"/>
              <a:t>system-wide parameters, namely </a:t>
            </a:r>
            <a:r>
              <a:rPr lang="en-US" altLang="zh-TW" sz="2600" dirty="0" smtClean="0">
                <a:solidFill>
                  <a:srgbClr val="C00000"/>
                </a:solidFill>
              </a:rPr>
              <a:t>replication factor </a:t>
            </a:r>
            <a:r>
              <a:rPr lang="en-US" altLang="zh-TW" sz="2600" i="1" dirty="0" smtClean="0">
                <a:solidFill>
                  <a:srgbClr val="C00000"/>
                </a:solidFill>
              </a:rPr>
              <a:t>R </a:t>
            </a:r>
            <a:r>
              <a:rPr lang="en-US" altLang="zh-TW" sz="2600" i="1" dirty="0" smtClean="0"/>
              <a:t>and </a:t>
            </a:r>
            <a:r>
              <a:rPr lang="en-US" altLang="zh-TW" sz="2600" i="1" dirty="0" smtClean="0">
                <a:solidFill>
                  <a:srgbClr val="C00000"/>
                </a:solidFill>
              </a:rPr>
              <a:t>branching factor B</a:t>
            </a:r>
            <a:r>
              <a:rPr lang="en-US" altLang="zh-TW" sz="2600" i="1" dirty="0" smtClean="0"/>
              <a:t>. </a:t>
            </a:r>
          </a:p>
          <a:p>
            <a:pPr latinLnBrk="1"/>
            <a:r>
              <a:rPr lang="en-US" altLang="zh-TW" sz="2600" i="1" dirty="0" smtClean="0"/>
              <a:t>Patterns </a:t>
            </a:r>
            <a:r>
              <a:rPr lang="en-US" altLang="zh-TW" sz="2600" dirty="0" smtClean="0"/>
              <a:t>advertised by a leaf peer are propagated to </a:t>
            </a:r>
            <a:r>
              <a:rPr lang="en-US" altLang="zh-TW" sz="2600" i="1" dirty="0" err="1" smtClean="0">
                <a:solidFill>
                  <a:srgbClr val="C00000"/>
                </a:solidFill>
              </a:rPr>
              <a:t>R</a:t>
            </a:r>
            <a:r>
              <a:rPr lang="en-US" altLang="zh-TW" sz="2600" i="1" baseline="30000" dirty="0" err="1" smtClean="0">
                <a:solidFill>
                  <a:srgbClr val="C00000"/>
                </a:solidFill>
              </a:rPr>
              <a:t>l</a:t>
            </a:r>
            <a:r>
              <a:rPr lang="en-US" altLang="zh-TW" sz="2600" i="1" dirty="0" smtClean="0">
                <a:solidFill>
                  <a:srgbClr val="C00000"/>
                </a:solidFill>
              </a:rPr>
              <a:t> </a:t>
            </a:r>
            <a:r>
              <a:rPr lang="en-US" altLang="zh-TW" sz="2600" i="1" dirty="0" smtClean="0"/>
              <a:t>indexing peers </a:t>
            </a:r>
            <a:r>
              <a:rPr lang="en-US" altLang="zh-TW" sz="2600" dirty="0" smtClean="0"/>
              <a:t>at level </a:t>
            </a:r>
            <a:r>
              <a:rPr lang="en-US" altLang="zh-TW" sz="2600" i="1" dirty="0" smtClean="0"/>
              <a:t>l.</a:t>
            </a:r>
          </a:p>
          <a:p>
            <a:pPr latinLnBrk="1"/>
            <a:r>
              <a:rPr lang="en-US" altLang="zh-TW" sz="2600" i="1" dirty="0" smtClean="0"/>
              <a:t> On the other hand, an indexing peer at level l </a:t>
            </a:r>
            <a:br>
              <a:rPr lang="en-US" altLang="zh-TW" sz="2600" i="1" dirty="0" smtClean="0"/>
            </a:br>
            <a:r>
              <a:rPr lang="en-US" altLang="zh-TW" sz="2600" dirty="0" smtClean="0"/>
              <a:t>contains patterns from </a:t>
            </a:r>
            <a:r>
              <a:rPr lang="en-US" altLang="zh-TW" sz="2600" i="1" dirty="0" err="1" smtClean="0">
                <a:solidFill>
                  <a:srgbClr val="C00000"/>
                </a:solidFill>
              </a:rPr>
              <a:t>B</a:t>
            </a:r>
            <a:r>
              <a:rPr lang="en-US" altLang="zh-TW" sz="2600" i="1" baseline="30000" dirty="0" err="1" smtClean="0">
                <a:solidFill>
                  <a:srgbClr val="C00000"/>
                </a:solidFill>
              </a:rPr>
              <a:t>l</a:t>
            </a:r>
            <a:r>
              <a:rPr lang="en-US" altLang="zh-TW" sz="2600" i="1" dirty="0" smtClean="0"/>
              <a:t> leaf peers.</a:t>
            </a:r>
            <a:endParaRPr lang="zh-TW" alt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2285992"/>
            <a:ext cx="7429552" cy="4437094"/>
          </a:xfrm>
        </p:spPr>
      </p:pic>
      <p:sp>
        <p:nvSpPr>
          <p:cNvPr id="5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br>
              <a:rPr lang="en-US" altLang="zh-TW" b="1" i="1" dirty="0" smtClean="0"/>
            </a:b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1857356" y="4286256"/>
            <a:ext cx="714380" cy="369332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i="1" dirty="0" err="1" smtClean="0">
                <a:solidFill>
                  <a:srgbClr val="C00000"/>
                </a:solidFill>
              </a:rPr>
              <a:t>R</a:t>
            </a:r>
            <a:r>
              <a:rPr lang="en-US" altLang="zh-TW" i="1" baseline="30000" dirty="0" err="1" smtClean="0">
                <a:solidFill>
                  <a:srgbClr val="C00000"/>
                </a:solidFill>
              </a:rPr>
              <a:t>l</a:t>
            </a:r>
            <a:r>
              <a:rPr lang="en-US" altLang="zh-TW" i="1" dirty="0" smtClean="0">
                <a:solidFill>
                  <a:srgbClr val="C00000"/>
                </a:solidFill>
              </a:rPr>
              <a:t> </a:t>
            </a:r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3428992" y="4286256"/>
            <a:ext cx="714380" cy="369332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i="1" dirty="0" err="1" smtClean="0">
                <a:solidFill>
                  <a:srgbClr val="C00000"/>
                </a:solidFill>
              </a:rPr>
              <a:t>R</a:t>
            </a:r>
            <a:r>
              <a:rPr lang="en-US" altLang="zh-TW" i="1" baseline="30000" dirty="0" err="1" smtClean="0">
                <a:solidFill>
                  <a:srgbClr val="C00000"/>
                </a:solidFill>
              </a:rPr>
              <a:t>l</a:t>
            </a:r>
            <a:r>
              <a:rPr lang="en-US" altLang="zh-TW" i="1" dirty="0" smtClean="0">
                <a:solidFill>
                  <a:srgbClr val="C00000"/>
                </a:solidFill>
              </a:rPr>
              <a:t> </a:t>
            </a:r>
            <a:endParaRPr lang="zh-TW" alt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4643438" y="4929198"/>
            <a:ext cx="1071570" cy="369332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i="1" dirty="0" err="1" smtClean="0">
                <a:solidFill>
                  <a:srgbClr val="C00000"/>
                </a:solidFill>
              </a:rPr>
              <a:t>B</a:t>
            </a:r>
            <a:r>
              <a:rPr lang="en-US" altLang="zh-TW" i="1" baseline="30000" dirty="0" err="1" smtClean="0">
                <a:solidFill>
                  <a:srgbClr val="C00000"/>
                </a:solidFill>
              </a:rPr>
              <a:t>l</a:t>
            </a:r>
            <a:r>
              <a:rPr lang="en-US" altLang="zh-TW" i="1" dirty="0" smtClean="0">
                <a:solidFill>
                  <a:srgbClr val="C00000"/>
                </a:solidFill>
              </a:rPr>
              <a:t> 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A. Overview</a:t>
            </a:r>
            <a:endParaRPr lang="en-US" altLang="zh-TW" dirty="0" smtClean="0"/>
          </a:p>
          <a:p>
            <a:r>
              <a:rPr lang="en-US" altLang="zh-TW" dirty="0" smtClean="0"/>
              <a:t>The indexing hierarchy has </a:t>
            </a:r>
            <a:r>
              <a:rPr lang="en-US" altLang="zh-TW" dirty="0" smtClean="0">
                <a:solidFill>
                  <a:srgbClr val="FF0000"/>
                </a:solidFill>
              </a:rPr>
              <a:t>three-fold impact</a:t>
            </a:r>
            <a:r>
              <a:rPr lang="en-US" altLang="zh-TW" dirty="0" smtClean="0"/>
              <a:t> on system performance. </a:t>
            </a:r>
          </a:p>
          <a:p>
            <a:pPr latinLnBrk="1"/>
            <a:r>
              <a:rPr lang="en-US" altLang="zh-TW" dirty="0" smtClean="0">
                <a:solidFill>
                  <a:srgbClr val="0070C0"/>
                </a:solidFill>
              </a:rPr>
              <a:t>Firstly</a:t>
            </a:r>
            <a:r>
              <a:rPr lang="en-US" altLang="zh-TW" dirty="0" smtClean="0"/>
              <a:t>, the indexing hierarchy evenly  distribute-s index information (and queries) in the highest </a:t>
            </a:r>
            <a:br>
              <a:rPr lang="en-US" altLang="zh-TW" dirty="0" smtClean="0"/>
            </a:br>
            <a:r>
              <a:rPr lang="en-US" altLang="zh-TW" dirty="0" smtClean="0"/>
              <a:t>level indexing peers. </a:t>
            </a:r>
            <a:br>
              <a:rPr lang="en-US" altLang="zh-TW" dirty="0" smtClean="0"/>
            </a:br>
            <a:r>
              <a:rPr lang="en-US" altLang="zh-TW" dirty="0" smtClean="0"/>
              <a:t>This helps in </a:t>
            </a:r>
            <a:r>
              <a:rPr lang="en-US" altLang="zh-TW" dirty="0" smtClean="0">
                <a:solidFill>
                  <a:srgbClr val="FF0000"/>
                </a:solidFill>
              </a:rPr>
              <a:t>load balancing </a:t>
            </a:r>
            <a:r>
              <a:rPr lang="en-US" altLang="zh-TW" dirty="0" smtClean="0"/>
              <a:t>the system and imp-roves fault tolerance.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A. Overview</a:t>
            </a:r>
          </a:p>
          <a:p>
            <a:pPr latinLnBrk="1"/>
            <a:r>
              <a:rPr lang="en-US" altLang="zh-TW" dirty="0" smtClean="0">
                <a:solidFill>
                  <a:srgbClr val="0070C0"/>
                </a:solidFill>
              </a:rPr>
              <a:t>Secondly</a:t>
            </a:r>
            <a:r>
              <a:rPr lang="en-US" altLang="zh-TW" dirty="0" smtClean="0"/>
              <a:t>, peers can route queries towards a </a:t>
            </a:r>
            <a:br>
              <a:rPr lang="en-US" altLang="zh-TW" dirty="0" smtClean="0"/>
            </a:br>
            <a:r>
              <a:rPr lang="en-US" altLang="zh-TW" dirty="0" smtClean="0"/>
              <a:t>target leaf peer </a:t>
            </a:r>
            <a:r>
              <a:rPr lang="en-US" altLang="zh-TW" dirty="0" smtClean="0">
                <a:solidFill>
                  <a:srgbClr val="FF0000"/>
                </a:solidFill>
              </a:rPr>
              <a:t>without</a:t>
            </a:r>
            <a:r>
              <a:rPr lang="en-US" altLang="zh-TW" dirty="0" smtClean="0"/>
              <a:t> having </a:t>
            </a:r>
            <a:r>
              <a:rPr lang="en-US" altLang="zh-TW" dirty="0" smtClean="0">
                <a:solidFill>
                  <a:srgbClr val="FF0000"/>
                </a:solidFill>
              </a:rPr>
              <a:t>any global </a:t>
            </a:r>
            <a:r>
              <a:rPr lang="en-US" altLang="zh-TW" dirty="0" err="1" smtClean="0">
                <a:solidFill>
                  <a:srgbClr val="FF0000"/>
                </a:solidFill>
              </a:rPr>
              <a:t>knowl</a:t>
            </a:r>
            <a:r>
              <a:rPr lang="en-US" altLang="zh-TW" dirty="0" smtClean="0">
                <a:solidFill>
                  <a:srgbClr val="FF0000"/>
                </a:solidFill>
              </a:rPr>
              <a:t>-edge</a:t>
            </a:r>
            <a:r>
              <a:rPr lang="en-US" altLang="zh-TW" dirty="0" smtClean="0"/>
              <a:t> of the overlay topology. </a:t>
            </a:r>
          </a:p>
          <a:p>
            <a:pPr latinLnBrk="1"/>
            <a:r>
              <a:rPr lang="en-US" altLang="zh-TW" dirty="0" smtClean="0">
                <a:solidFill>
                  <a:srgbClr val="0070C0"/>
                </a:solidFill>
              </a:rPr>
              <a:t>Finally</a:t>
            </a:r>
            <a:r>
              <a:rPr lang="en-US" altLang="zh-TW" dirty="0" smtClean="0"/>
              <a:t>, the indexing hierarchy helps in </a:t>
            </a:r>
            <a:r>
              <a:rPr lang="en-US" altLang="zh-TW" dirty="0" err="1" smtClean="0"/>
              <a:t>minimiz-ing</a:t>
            </a:r>
            <a:r>
              <a:rPr lang="en-US" altLang="zh-TW" dirty="0" smtClean="0"/>
              <a:t> query forwarding traffic.</a:t>
            </a:r>
            <a:endParaRPr lang="en-US" altLang="zh-TW" b="1" dirty="0" smtClean="0">
              <a:solidFill>
                <a:srgbClr val="002060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B. Index/pattern Construction</a:t>
            </a:r>
          </a:p>
          <a:p>
            <a:r>
              <a:rPr lang="en-US" altLang="zh-TW" dirty="0" smtClean="0"/>
              <a:t>DPMS uses </a:t>
            </a:r>
            <a:r>
              <a:rPr lang="en-US" altLang="zh-TW" dirty="0" smtClean="0">
                <a:solidFill>
                  <a:srgbClr val="C00000"/>
                </a:solidFill>
              </a:rPr>
              <a:t>Bloom filters </a:t>
            </a:r>
            <a:r>
              <a:rPr lang="en-US" altLang="zh-TW" dirty="0" smtClean="0"/>
              <a:t>as indices. </a:t>
            </a:r>
          </a:p>
          <a:p>
            <a:r>
              <a:rPr lang="en-US" altLang="zh-TW" dirty="0" smtClean="0"/>
              <a:t>Bloom filter is a </a:t>
            </a:r>
            <a:r>
              <a:rPr lang="en-US" altLang="zh-TW" dirty="0" smtClean="0">
                <a:solidFill>
                  <a:srgbClr val="C00000"/>
                </a:solidFill>
              </a:rPr>
              <a:t>space-efficient</a:t>
            </a:r>
            <a:r>
              <a:rPr lang="en-US" altLang="zh-TW" dirty="0" smtClean="0"/>
              <a:t> data structure used for set membership tests.</a:t>
            </a:r>
          </a:p>
          <a:p>
            <a:r>
              <a:rPr lang="en-US" altLang="zh-TW" dirty="0" smtClean="0"/>
              <a:t>However, this space-efficiency comes at the expense of a small possibility of </a:t>
            </a:r>
            <a:r>
              <a:rPr lang="en-US" altLang="zh-TW" dirty="0" smtClean="0">
                <a:solidFill>
                  <a:srgbClr val="C00000"/>
                </a:solidFill>
              </a:rPr>
              <a:t>false positive </a:t>
            </a:r>
            <a:r>
              <a:rPr lang="en-US" altLang="zh-TW" dirty="0" smtClean="0"/>
              <a:t>in the membership check operation.</a:t>
            </a:r>
            <a:endParaRPr lang="zh-TW" altLang="en-US" b="1" i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Introduction</a:t>
            </a:r>
          </a:p>
          <a:p>
            <a:r>
              <a:rPr lang="en-US" altLang="zh-TW" b="1" i="1" smtClean="0"/>
              <a:t>Related Works</a:t>
            </a:r>
            <a:endParaRPr lang="en-US" altLang="zh-TW" b="1" i="1" dirty="0" smtClean="0"/>
          </a:p>
          <a:p>
            <a:r>
              <a:rPr lang="en-US" altLang="zh-TW" b="1" i="1" dirty="0" smtClean="0"/>
              <a:t>Distributed </a:t>
            </a:r>
            <a:r>
              <a:rPr lang="en-US" altLang="zh-TW" b="1" i="1" dirty="0" smtClean="0"/>
              <a:t>Pattern Matching System (DPMS)</a:t>
            </a:r>
          </a:p>
          <a:p>
            <a:r>
              <a:rPr lang="en-US" altLang="zh-TW" b="1" i="1" dirty="0" smtClean="0"/>
              <a:t>Analysis</a:t>
            </a:r>
          </a:p>
          <a:p>
            <a:r>
              <a:rPr lang="en-US" altLang="zh-TW" b="1" i="1" dirty="0" smtClean="0"/>
              <a:t>Experimental Evaluation</a:t>
            </a:r>
          </a:p>
          <a:p>
            <a:r>
              <a:rPr lang="en-US" altLang="zh-TW" b="1" i="1" dirty="0" smtClean="0"/>
              <a:t>Conclusion</a:t>
            </a:r>
            <a:endParaRPr lang="zh-TW" altLang="en-US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下面我們具體來看</a:t>
            </a:r>
            <a:r>
              <a:rPr lang="en-US" altLang="zh-TW" dirty="0" smtClean="0"/>
              <a:t>Bloom Filter</a:t>
            </a:r>
            <a:r>
              <a:rPr lang="zh-TW" altLang="en-US" dirty="0" smtClean="0"/>
              <a:t>是如何用位元陣列表示集合的。初始狀態時，</a:t>
            </a:r>
            <a:r>
              <a:rPr lang="en-US" altLang="zh-TW" dirty="0" smtClean="0"/>
              <a:t>Bloom Filter</a:t>
            </a:r>
            <a:r>
              <a:rPr lang="zh-TW" altLang="en-US" dirty="0" smtClean="0"/>
              <a:t>是一個包含</a:t>
            </a:r>
            <a:r>
              <a:rPr lang="en-US" altLang="zh-TW" dirty="0" smtClean="0"/>
              <a:t>m</a:t>
            </a:r>
            <a:r>
              <a:rPr lang="zh-TW" altLang="en-US" dirty="0" smtClean="0"/>
              <a:t>位元的位元陣列，每一位元都置為</a:t>
            </a:r>
            <a:r>
              <a:rPr lang="en-US" altLang="zh-TW" dirty="0" smtClean="0"/>
              <a:t>0</a:t>
            </a:r>
            <a:r>
              <a:rPr lang="zh-TW" altLang="en-US" dirty="0" smtClean="0"/>
              <a:t>。</a:t>
            </a:r>
          </a:p>
        </p:txBody>
      </p:sp>
      <p:pic>
        <p:nvPicPr>
          <p:cNvPr id="5" name="圖片 4" descr="http://www.360doc.com/DownloadImg/2459/792623_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3714752"/>
            <a:ext cx="6572296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600" dirty="0" smtClean="0"/>
              <a:t>為了表達</a:t>
            </a:r>
            <a:r>
              <a:rPr lang="en-US" sz="2600" dirty="0" smtClean="0"/>
              <a:t>S={x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, x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,…,</a:t>
            </a:r>
            <a:r>
              <a:rPr lang="en-US" sz="2600" dirty="0" err="1" smtClean="0"/>
              <a:t>x</a:t>
            </a:r>
            <a:r>
              <a:rPr lang="en-US" sz="2600" baseline="-25000" dirty="0" err="1" smtClean="0"/>
              <a:t>n</a:t>
            </a:r>
            <a:r>
              <a:rPr lang="en-US" sz="2600" dirty="0" smtClean="0"/>
              <a:t>}</a:t>
            </a:r>
            <a:r>
              <a:rPr lang="zh-TW" altLang="en-US" sz="2600" dirty="0" smtClean="0"/>
              <a:t>這樣一個</a:t>
            </a:r>
            <a:r>
              <a:rPr lang="en-US" sz="2600" dirty="0" smtClean="0"/>
              <a:t>n</a:t>
            </a:r>
            <a:r>
              <a:rPr lang="zh-TW" altLang="en-US" sz="2600" dirty="0" smtClean="0"/>
              <a:t>個元素的集合，</a:t>
            </a:r>
            <a:r>
              <a:rPr lang="en-US" sz="2600" dirty="0" smtClean="0"/>
              <a:t>Bloom Filter</a:t>
            </a:r>
            <a:r>
              <a:rPr lang="zh-TW" altLang="en-US" sz="2600" dirty="0" smtClean="0"/>
              <a:t>使用</a:t>
            </a:r>
            <a:r>
              <a:rPr lang="en-US" sz="2600" dirty="0" smtClean="0"/>
              <a:t>k</a:t>
            </a:r>
            <a:r>
              <a:rPr lang="zh-TW" altLang="en-US" sz="2600" dirty="0" smtClean="0"/>
              <a:t>個相互獨立的雜湊函數（</a:t>
            </a:r>
            <a:r>
              <a:rPr lang="en-US" sz="2600" dirty="0" smtClean="0"/>
              <a:t>Hash Function</a:t>
            </a:r>
            <a:r>
              <a:rPr lang="zh-TW" altLang="en-US" sz="2600" dirty="0" smtClean="0"/>
              <a:t>），它們分別將集合中的每個元素映射到</a:t>
            </a:r>
            <a:r>
              <a:rPr lang="en-US" sz="2600" dirty="0" smtClean="0"/>
              <a:t>{1,…,m}</a:t>
            </a:r>
            <a:r>
              <a:rPr lang="zh-TW" altLang="en-US" sz="2600" dirty="0" smtClean="0"/>
              <a:t>的範圍中。對任意一個元素</a:t>
            </a:r>
            <a:r>
              <a:rPr lang="en-US" sz="2600" dirty="0" smtClean="0"/>
              <a:t>x</a:t>
            </a:r>
            <a:r>
              <a:rPr lang="zh-TW" altLang="en-US" sz="2600" dirty="0" smtClean="0"/>
              <a:t>，第</a:t>
            </a:r>
            <a:r>
              <a:rPr lang="en-US" sz="2600" dirty="0" err="1" smtClean="0"/>
              <a:t>i</a:t>
            </a:r>
            <a:r>
              <a:rPr lang="zh-TW" altLang="en-US" sz="2600" dirty="0" smtClean="0"/>
              <a:t>個雜湊函數映射的位置</a:t>
            </a:r>
            <a:r>
              <a:rPr lang="en-US" sz="2600" dirty="0" smtClean="0"/>
              <a:t>h</a:t>
            </a:r>
            <a:r>
              <a:rPr lang="en-US" sz="2600" baseline="-25000" dirty="0" smtClean="0"/>
              <a:t>i</a:t>
            </a:r>
            <a:r>
              <a:rPr lang="en-US" sz="2600" dirty="0" smtClean="0"/>
              <a:t>(x)</a:t>
            </a:r>
            <a:r>
              <a:rPr lang="zh-TW" altLang="en-US" sz="2600" dirty="0" smtClean="0"/>
              <a:t>就會被置為</a:t>
            </a:r>
            <a:r>
              <a:rPr lang="en-US" sz="2600" dirty="0" smtClean="0"/>
              <a:t>1</a:t>
            </a:r>
            <a:r>
              <a:rPr lang="zh-TW" altLang="en-US" sz="2600" dirty="0" smtClean="0"/>
              <a:t>（</a:t>
            </a:r>
            <a:r>
              <a:rPr lang="en-US" sz="2600" dirty="0" smtClean="0"/>
              <a:t>1≤i≤k</a:t>
            </a:r>
            <a:r>
              <a:rPr lang="zh-TW" altLang="en-US" sz="2600" dirty="0" smtClean="0"/>
              <a:t>）。</a:t>
            </a:r>
            <a:r>
              <a:rPr lang="en-US" dirty="0" smtClean="0"/>
              <a:t>   </a:t>
            </a:r>
            <a:endParaRPr lang="zh-TW" altLang="en-US" dirty="0" smtClean="0"/>
          </a:p>
          <a:p>
            <a:endParaRPr lang="zh-TW" altLang="en-US" dirty="0"/>
          </a:p>
        </p:txBody>
      </p:sp>
      <p:pic>
        <p:nvPicPr>
          <p:cNvPr id="5" name="內容版面配置區 3" descr="http://www.360doc.com/DownloadImg/2459/792623_4.jpg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4429132"/>
            <a:ext cx="607223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在判斷</a:t>
            </a:r>
            <a:r>
              <a:rPr lang="en-US" dirty="0" smtClean="0"/>
              <a:t>y</a:t>
            </a:r>
            <a:r>
              <a:rPr lang="zh-TW" altLang="en-US" dirty="0" smtClean="0"/>
              <a:t>是否屬於這個集合時，我們對</a:t>
            </a:r>
            <a:r>
              <a:rPr lang="en-US" dirty="0" smtClean="0"/>
              <a:t>y</a:t>
            </a:r>
            <a:r>
              <a:rPr lang="zh-TW" altLang="en-US" dirty="0" smtClean="0"/>
              <a:t>應用</a:t>
            </a:r>
            <a:r>
              <a:rPr lang="en-US" dirty="0" smtClean="0"/>
              <a:t>k</a:t>
            </a:r>
            <a:r>
              <a:rPr lang="zh-TW" altLang="en-US" dirty="0" smtClean="0"/>
              <a:t>次雜湊函數，如果所有</a:t>
            </a:r>
            <a:r>
              <a:rPr lang="en-US" dirty="0" smtClean="0"/>
              <a:t>h</a:t>
            </a:r>
            <a:r>
              <a:rPr lang="en-US" baseline="-25000" dirty="0" smtClean="0"/>
              <a:t>i</a:t>
            </a:r>
            <a:r>
              <a:rPr lang="en-US" dirty="0" smtClean="0"/>
              <a:t>(y)</a:t>
            </a:r>
            <a:r>
              <a:rPr lang="zh-TW" altLang="en-US" dirty="0" smtClean="0"/>
              <a:t>的位置都是</a:t>
            </a:r>
            <a:r>
              <a:rPr lang="en-US" dirty="0" smtClean="0"/>
              <a:t>1</a:t>
            </a:r>
            <a:r>
              <a:rPr lang="zh-TW" altLang="en-US" dirty="0" smtClean="0"/>
              <a:t>（</a:t>
            </a:r>
            <a:r>
              <a:rPr lang="en-US" dirty="0" smtClean="0"/>
              <a:t>1≤i≤k</a:t>
            </a:r>
            <a:r>
              <a:rPr lang="zh-TW" altLang="en-US" dirty="0" smtClean="0"/>
              <a:t>），那麼我們就認為</a:t>
            </a:r>
            <a:r>
              <a:rPr lang="en-US" dirty="0" smtClean="0"/>
              <a:t>y</a:t>
            </a:r>
            <a:r>
              <a:rPr lang="zh-TW" altLang="en-US" dirty="0" smtClean="0"/>
              <a:t>是集合中的元素，否則就認為</a:t>
            </a:r>
            <a:r>
              <a:rPr lang="en-US" dirty="0" smtClean="0"/>
              <a:t>y</a:t>
            </a:r>
            <a:r>
              <a:rPr lang="zh-TW" altLang="en-US" dirty="0" smtClean="0"/>
              <a:t>不是集合中的元素。下圖中</a:t>
            </a:r>
            <a:r>
              <a:rPr lang="en-US" dirty="0" smtClean="0"/>
              <a:t>y</a:t>
            </a:r>
            <a:r>
              <a:rPr lang="en-US" baseline="-25000" dirty="0" smtClean="0"/>
              <a:t>1</a:t>
            </a:r>
            <a:r>
              <a:rPr lang="zh-TW" altLang="en-US" dirty="0" smtClean="0"/>
              <a:t>就不是集合中的元素。</a:t>
            </a:r>
            <a:r>
              <a:rPr lang="en-US" dirty="0" smtClean="0"/>
              <a:t>y</a:t>
            </a:r>
            <a:r>
              <a:rPr lang="en-US" baseline="-25000" dirty="0" smtClean="0"/>
              <a:t>2</a:t>
            </a:r>
            <a:r>
              <a:rPr lang="zh-TW" altLang="en-US" dirty="0" smtClean="0"/>
              <a:t>或者屬於這個集合，或者剛好是一個</a:t>
            </a:r>
            <a:r>
              <a:rPr lang="en-US" dirty="0" smtClean="0"/>
              <a:t>false positive</a:t>
            </a:r>
            <a:r>
              <a:rPr lang="zh-TW" altLang="en-US" dirty="0" smtClean="0"/>
              <a:t>。</a:t>
            </a:r>
          </a:p>
          <a:p>
            <a:endParaRPr lang="zh-TW" altLang="en-US" dirty="0"/>
          </a:p>
        </p:txBody>
      </p:sp>
      <p:pic>
        <p:nvPicPr>
          <p:cNvPr id="4" name="圖片 3" descr="http://www.360doc.com/DownloadImg/2459/792623_5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4714884"/>
            <a:ext cx="5286412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B. Index/pattern Construction</a:t>
            </a:r>
          </a:p>
          <a:p>
            <a:r>
              <a:rPr lang="en-US" altLang="zh-TW" dirty="0" smtClean="0"/>
              <a:t>In DPMS all the keywords associated with a document are encoded in a single Bloom filter.</a:t>
            </a:r>
          </a:p>
          <a:p>
            <a:r>
              <a:rPr lang="en-US" altLang="zh-TW" dirty="0" smtClean="0"/>
              <a:t>To facilitate wildcard matching, </a:t>
            </a:r>
            <a:r>
              <a:rPr lang="en-US" altLang="zh-TW" dirty="0" smtClean="0">
                <a:solidFill>
                  <a:srgbClr val="C00000"/>
                </a:solidFill>
              </a:rPr>
              <a:t>each keyword is first fragmented into </a:t>
            </a:r>
            <a:r>
              <a:rPr lang="en-US" altLang="zh-TW" i="1" dirty="0" smtClean="0">
                <a:solidFill>
                  <a:srgbClr val="C00000"/>
                </a:solidFill>
              </a:rPr>
              <a:t>η-grams </a:t>
            </a:r>
            <a:r>
              <a:rPr lang="en-US" altLang="zh-TW" i="1" dirty="0" smtClean="0"/>
              <a:t>(usually trigrams). </a:t>
            </a:r>
          </a:p>
          <a:p>
            <a:r>
              <a:rPr lang="en-US" altLang="zh-TW" i="1" dirty="0" smtClean="0"/>
              <a:t>These η-grams are </a:t>
            </a:r>
            <a:r>
              <a:rPr lang="en-US" altLang="zh-TW" dirty="0" smtClean="0"/>
              <a:t>then inserted into the Bloom filter representing the document.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pic>
        <p:nvPicPr>
          <p:cNvPr id="4" name="內容版面配置區 3" descr="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852" y="2143116"/>
            <a:ext cx="7215238" cy="443067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C. Aggregates</a:t>
            </a:r>
          </a:p>
          <a:p>
            <a:r>
              <a:rPr lang="en-US" altLang="zh-TW" dirty="0" smtClean="0"/>
              <a:t>DPMS </a:t>
            </a:r>
            <a:r>
              <a:rPr lang="en-US" altLang="zh-TW" dirty="0" smtClean="0">
                <a:solidFill>
                  <a:srgbClr val="C00000"/>
                </a:solidFill>
              </a:rPr>
              <a:t>index distribution </a:t>
            </a:r>
            <a:r>
              <a:rPr lang="en-US" altLang="zh-TW" dirty="0" smtClean="0"/>
              <a:t>and </a:t>
            </a:r>
            <a:r>
              <a:rPr lang="en-US" altLang="zh-TW" dirty="0" smtClean="0">
                <a:solidFill>
                  <a:srgbClr val="C00000"/>
                </a:solidFill>
              </a:rPr>
              <a:t>query routing </a:t>
            </a:r>
            <a:r>
              <a:rPr lang="en-US" altLang="zh-TW" dirty="0" smtClean="0"/>
              <a:t>architecture is</a:t>
            </a:r>
            <a:r>
              <a:rPr lang="en-US" altLang="zh-TW" dirty="0" smtClean="0">
                <a:solidFill>
                  <a:srgbClr val="C00000"/>
                </a:solidFill>
              </a:rPr>
              <a:t> independent </a:t>
            </a:r>
            <a:r>
              <a:rPr lang="en-US" altLang="zh-TW" dirty="0" smtClean="0"/>
              <a:t>of the underlying aggregation scheme.</a:t>
            </a:r>
          </a:p>
          <a:p>
            <a:r>
              <a:rPr lang="en-US" altLang="zh-TW" dirty="0" smtClean="0"/>
              <a:t>An aggregation mechanism should have the following properties to be compatible with the DPMS indexing hierarchy:</a:t>
            </a:r>
            <a:endParaRPr lang="zh-TW" altLang="en-US" b="1" i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C. Aggregates</a:t>
            </a:r>
            <a:endParaRPr lang="en-US" altLang="zh-TW" dirty="0" smtClean="0"/>
          </a:p>
          <a:p>
            <a:r>
              <a:rPr lang="en-US" altLang="zh-TW" dirty="0" smtClean="0"/>
              <a:t>1.The aggregation scheme should compress index information obtained from child peers. </a:t>
            </a:r>
            <a:r>
              <a:rPr lang="en-US" altLang="zh-TW" dirty="0" err="1" smtClean="0">
                <a:solidFill>
                  <a:srgbClr val="C00000"/>
                </a:solidFill>
              </a:rPr>
              <a:t>Lossy</a:t>
            </a:r>
            <a:r>
              <a:rPr lang="en-US" altLang="zh-TW" dirty="0" smtClean="0">
                <a:solidFill>
                  <a:srgbClr val="C00000"/>
                </a:solidFill>
              </a:rPr>
              <a:t> compression </a:t>
            </a:r>
            <a:r>
              <a:rPr lang="en-US" altLang="zh-TW" dirty="0" smtClean="0"/>
              <a:t>is allowed. </a:t>
            </a:r>
          </a:p>
          <a:p>
            <a:r>
              <a:rPr lang="en-US" altLang="zh-TW" i="1" dirty="0" smtClean="0"/>
              <a:t>2.The aggregated form should </a:t>
            </a:r>
            <a:r>
              <a:rPr lang="en-US" altLang="zh-TW" i="1" dirty="0" smtClean="0">
                <a:solidFill>
                  <a:srgbClr val="C00000"/>
                </a:solidFill>
              </a:rPr>
              <a:t>retain original pattern information </a:t>
            </a:r>
            <a:r>
              <a:rPr lang="en-US" altLang="zh-TW" dirty="0" smtClean="0"/>
              <a:t>(to some extent), making it possible to perform pattern matching on the aggregates.</a:t>
            </a:r>
          </a:p>
          <a:p>
            <a:r>
              <a:rPr lang="en-US" altLang="zh-TW" i="1" dirty="0" smtClean="0"/>
              <a:t>3.</a:t>
            </a:r>
            <a:r>
              <a:rPr lang="en-US" altLang="zh-TW" i="1" dirty="0" smtClean="0">
                <a:solidFill>
                  <a:srgbClr val="C00000"/>
                </a:solidFill>
              </a:rPr>
              <a:t>Repeated aggregation should be possible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 suggest a don’t care based aggregation scheme; </a:t>
            </a:r>
            <a:r>
              <a:rPr lang="en-US" altLang="zh-TW" dirty="0" smtClean="0">
                <a:solidFill>
                  <a:srgbClr val="C00000"/>
                </a:solidFill>
              </a:rPr>
              <a:t>don’t cares (represented by X) </a:t>
            </a:r>
            <a:r>
              <a:rPr lang="en-US" altLang="zh-TW" dirty="0" smtClean="0"/>
              <a:t>are used at the positions where the constituent patterns (or aggregates) differ. 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 will use </a:t>
            </a:r>
            <a:r>
              <a:rPr lang="en-US" altLang="zh-TW" i="1" dirty="0" smtClean="0"/>
              <a:t>⊗ to denote the aggregation operation. If Q = A⊗B, </a:t>
            </a:r>
            <a:r>
              <a:rPr lang="en-US" altLang="zh-TW" dirty="0" smtClean="0"/>
              <a:t>then the </a:t>
            </a:r>
            <a:r>
              <a:rPr lang="en-US" altLang="zh-TW" i="1" dirty="0" err="1" smtClean="0"/>
              <a:t>i</a:t>
            </a:r>
            <a:r>
              <a:rPr lang="en-US" altLang="zh-TW" i="1" baseline="30000" dirty="0" err="1" smtClean="0"/>
              <a:t>th</a:t>
            </a:r>
            <a:r>
              <a:rPr lang="en-US" altLang="zh-TW" i="1" dirty="0" smtClean="0"/>
              <a:t> bit of Q is obtained as,</a:t>
            </a:r>
          </a:p>
          <a:p>
            <a:endParaRPr lang="en-US" altLang="zh-TW" i="1" dirty="0" smtClean="0"/>
          </a:p>
          <a:p>
            <a:endParaRPr lang="zh-TW" altLang="en-US" dirty="0"/>
          </a:p>
        </p:txBody>
      </p:sp>
      <p:pic>
        <p:nvPicPr>
          <p:cNvPr id="4" name="圖片 3" descr="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3714752"/>
            <a:ext cx="7358114" cy="10001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However incorporating this extra information (</a:t>
            </a:r>
            <a:r>
              <a:rPr lang="en-US" altLang="zh-TW" i="1" dirty="0" smtClean="0"/>
              <a:t>i.e., X’s) incur some </a:t>
            </a:r>
            <a:r>
              <a:rPr lang="en-US" altLang="zh-TW" dirty="0" smtClean="0"/>
              <a:t>space overhead, which can be </a:t>
            </a:r>
            <a:r>
              <a:rPr lang="en-US" altLang="zh-TW" dirty="0" smtClean="0">
                <a:solidFill>
                  <a:srgbClr val="C00000"/>
                </a:solidFill>
              </a:rPr>
              <a:t>minimized by compressing the aggregates </a:t>
            </a:r>
            <a:r>
              <a:rPr lang="en-US" altLang="zh-TW" dirty="0" smtClean="0"/>
              <a:t>using </a:t>
            </a:r>
            <a:r>
              <a:rPr lang="en-US" altLang="zh-TW" dirty="0" err="1" smtClean="0">
                <a:solidFill>
                  <a:srgbClr val="C00000"/>
                </a:solidFill>
              </a:rPr>
              <a:t>huffman</a:t>
            </a:r>
            <a:r>
              <a:rPr lang="en-US" altLang="zh-TW" dirty="0" smtClean="0">
                <a:solidFill>
                  <a:srgbClr val="C00000"/>
                </a:solidFill>
              </a:rPr>
              <a:t> coding </a:t>
            </a:r>
            <a:r>
              <a:rPr lang="en-US" altLang="zh-TW" dirty="0" smtClean="0"/>
              <a:t>or </a:t>
            </a:r>
            <a:r>
              <a:rPr lang="en-US" altLang="zh-TW" dirty="0" smtClean="0">
                <a:solidFill>
                  <a:srgbClr val="C00000"/>
                </a:solidFill>
              </a:rPr>
              <a:t>run length encoding </a:t>
            </a:r>
            <a:r>
              <a:rPr lang="en-US" altLang="zh-TW" dirty="0" smtClean="0"/>
              <a:t>during transmission through the network.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atinLnBrk="1"/>
            <a:r>
              <a:rPr lang="en-US" altLang="zh-TW" sz="2600" b="1" dirty="0" smtClean="0">
                <a:solidFill>
                  <a:srgbClr val="C00000"/>
                </a:solidFill>
                <a:ea typeface="標楷體" pitchFamily="65" charset="-120"/>
              </a:rPr>
              <a:t>Flexibility</a:t>
            </a:r>
            <a:r>
              <a:rPr lang="en-US" altLang="zh-TW" sz="2600" dirty="0" smtClean="0">
                <a:ea typeface="標楷體" pitchFamily="65" charset="-120"/>
              </a:rPr>
              <a:t> and </a:t>
            </a:r>
            <a:r>
              <a:rPr lang="en-US" altLang="zh-TW" sz="2600" b="1" dirty="0" smtClean="0">
                <a:solidFill>
                  <a:srgbClr val="C00000"/>
                </a:solidFill>
                <a:ea typeface="標楷體" pitchFamily="65" charset="-120"/>
              </a:rPr>
              <a:t>efficiency</a:t>
            </a:r>
            <a:r>
              <a:rPr lang="en-US" altLang="zh-TW" sz="2600" dirty="0" smtClean="0">
                <a:ea typeface="標楷體" pitchFamily="65" charset="-120"/>
              </a:rPr>
              <a:t> are the prime </a:t>
            </a:r>
            <a:r>
              <a:rPr lang="en-US" altLang="zh-TW" sz="2600" dirty="0" err="1" smtClean="0">
                <a:ea typeface="標楷體" pitchFamily="65" charset="-120"/>
              </a:rPr>
              <a:t>requirem-ents</a:t>
            </a:r>
            <a:r>
              <a:rPr lang="en-US" altLang="zh-TW" sz="2600" dirty="0" smtClean="0">
                <a:ea typeface="標楷體" pitchFamily="65" charset="-120"/>
              </a:rPr>
              <a:t> for any P2P search mechanism.</a:t>
            </a:r>
          </a:p>
          <a:p>
            <a:pPr latinLnBrk="1"/>
            <a:r>
              <a:rPr lang="en-US" altLang="zh-TW" sz="2600" b="1" dirty="0" smtClean="0">
                <a:solidFill>
                  <a:srgbClr val="002060"/>
                </a:solidFill>
                <a:ea typeface="標楷體" pitchFamily="65" charset="-120"/>
              </a:rPr>
              <a:t>Unstructured search protocols </a:t>
            </a:r>
            <a:r>
              <a:rPr lang="en-US" altLang="zh-TW" sz="2600" dirty="0" smtClean="0">
                <a:ea typeface="標楷體" pitchFamily="65" charset="-120"/>
              </a:rPr>
              <a:t>(as adopted in Gnutella and </a:t>
            </a:r>
            <a:r>
              <a:rPr lang="en-US" altLang="zh-TW" sz="2600" dirty="0" err="1" smtClean="0">
                <a:ea typeface="標楷體" pitchFamily="65" charset="-120"/>
              </a:rPr>
              <a:t>FastTrack</a:t>
            </a:r>
            <a:r>
              <a:rPr lang="en-US" altLang="zh-TW" sz="2600" dirty="0" smtClean="0">
                <a:ea typeface="標楷體" pitchFamily="65" charset="-120"/>
              </a:rPr>
              <a:t>) provide search </a:t>
            </a:r>
            <a:r>
              <a:rPr lang="en-US" altLang="zh-TW" sz="2600" dirty="0" smtClean="0">
                <a:solidFill>
                  <a:srgbClr val="C00000"/>
                </a:solidFill>
                <a:ea typeface="標楷體" pitchFamily="65" charset="-120"/>
              </a:rPr>
              <a:t>flexibility</a:t>
            </a:r>
            <a:r>
              <a:rPr lang="en-US" altLang="zh-TW" sz="2600" dirty="0" smtClean="0">
                <a:ea typeface="標楷體" pitchFamily="65" charset="-120"/>
              </a:rPr>
              <a:t>    but exhibit poor performance characteristics. </a:t>
            </a:r>
          </a:p>
          <a:p>
            <a:pPr latinLnBrk="1"/>
            <a:r>
              <a:rPr lang="en-US" altLang="zh-TW" sz="2600" b="1" dirty="0" smtClean="0">
                <a:solidFill>
                  <a:srgbClr val="002060"/>
                </a:solidFill>
                <a:ea typeface="標楷體" pitchFamily="65" charset="-120"/>
              </a:rPr>
              <a:t>Structured search techniques </a:t>
            </a:r>
            <a:r>
              <a:rPr lang="en-US" altLang="zh-TW" sz="2600" dirty="0" smtClean="0">
                <a:ea typeface="標楷體" pitchFamily="65" charset="-120"/>
              </a:rPr>
              <a:t>(mostly </a:t>
            </a:r>
            <a:r>
              <a:rPr lang="en-US" altLang="zh-TW" sz="2600" dirty="0" err="1" smtClean="0">
                <a:ea typeface="標楷體" pitchFamily="65" charset="-120"/>
              </a:rPr>
              <a:t>Distribu</a:t>
            </a:r>
            <a:r>
              <a:rPr lang="en-US" altLang="zh-TW" sz="2600" dirty="0" smtClean="0">
                <a:ea typeface="標楷體" pitchFamily="65" charset="-120"/>
              </a:rPr>
              <a:t>-ted Hash Table (DHT)-based) can </a:t>
            </a:r>
            <a:r>
              <a:rPr lang="en-US" altLang="zh-TW" sz="2600" dirty="0" smtClean="0">
                <a:solidFill>
                  <a:srgbClr val="C00000"/>
                </a:solidFill>
                <a:ea typeface="標楷體" pitchFamily="65" charset="-120"/>
              </a:rPr>
              <a:t>efficiently</a:t>
            </a:r>
            <a:r>
              <a:rPr lang="en-US" altLang="zh-TW" sz="2600" dirty="0" smtClean="0">
                <a:ea typeface="標楷體" pitchFamily="65" charset="-120"/>
              </a:rPr>
              <a:t> route   queries but support exact-match semantic only.</a:t>
            </a:r>
            <a:endParaRPr lang="zh-TW" altLang="en-US" sz="2600" dirty="0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D. Aggregation Process</a:t>
            </a:r>
          </a:p>
          <a:p>
            <a:r>
              <a:rPr lang="en-US" altLang="zh-TW" dirty="0" smtClean="0"/>
              <a:t>An indexing peer acts as a multiplexer in the indexing hierarchy. </a:t>
            </a:r>
          </a:p>
          <a:p>
            <a:r>
              <a:rPr lang="en-US" altLang="zh-TW" dirty="0" smtClean="0"/>
              <a:t>It gathers </a:t>
            </a:r>
            <a:r>
              <a:rPr lang="en-US" altLang="zh-TW" i="1" dirty="0" smtClean="0">
                <a:solidFill>
                  <a:srgbClr val="C00000"/>
                </a:solidFill>
              </a:rPr>
              <a:t>in-lists</a:t>
            </a:r>
            <a:r>
              <a:rPr lang="en-US" altLang="zh-TW" i="1" dirty="0" smtClean="0"/>
              <a:t> (lists of patterns or aggregates </a:t>
            </a:r>
            <a:r>
              <a:rPr lang="en-US" altLang="zh-TW" dirty="0" smtClean="0"/>
              <a:t>from the </a:t>
            </a:r>
            <a:r>
              <a:rPr lang="en-US" altLang="zh-TW" i="1" dirty="0" smtClean="0"/>
              <a:t>B child peers), aggregates them to another list </a:t>
            </a:r>
            <a:r>
              <a:rPr lang="en-US" altLang="zh-TW" dirty="0" smtClean="0"/>
              <a:t>(referred to as </a:t>
            </a:r>
            <a:r>
              <a:rPr lang="en-US" altLang="zh-TW" i="1" dirty="0" smtClean="0">
                <a:solidFill>
                  <a:srgbClr val="C00000"/>
                </a:solidFill>
              </a:rPr>
              <a:t>out-list</a:t>
            </a:r>
            <a:r>
              <a:rPr lang="en-US" altLang="zh-TW" i="1" dirty="0" smtClean="0"/>
              <a:t>) of aggregates, and sends this list to </a:t>
            </a:r>
            <a:r>
              <a:rPr lang="en-US" altLang="zh-TW" dirty="0" smtClean="0"/>
              <a:t>each of its parents.</a:t>
            </a:r>
            <a:endParaRPr lang="zh-TW" alt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formula for measuring the similarity of two patterns/aggregates, say </a:t>
            </a:r>
            <a:r>
              <a:rPr lang="en-US" altLang="zh-TW" i="1" dirty="0" smtClean="0"/>
              <a:t>Q and R, is given in (1).</a:t>
            </a:r>
          </a:p>
          <a:p>
            <a:endParaRPr lang="zh-TW" altLang="en-US" dirty="0"/>
          </a:p>
        </p:txBody>
      </p:sp>
      <p:pic>
        <p:nvPicPr>
          <p:cNvPr id="4" name="內容版面配置區 3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3286124"/>
            <a:ext cx="7929618" cy="29289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pic>
        <p:nvPicPr>
          <p:cNvPr id="4" name="內容版面配置區 3" descr="4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000232" y="2357430"/>
            <a:ext cx="4963168" cy="371158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b="1" dirty="0" smtClean="0">
                <a:solidFill>
                  <a:srgbClr val="002060"/>
                </a:solidFill>
              </a:rPr>
              <a:t>In-list (Pattern[]) </a:t>
            </a:r>
            <a:r>
              <a:rPr lang="en-US" altLang="zh-TW" dirty="0" smtClean="0"/>
              <a:t>is an array of patterns or aggregates constructed from the B in-lists received from the B children.</a:t>
            </a:r>
          </a:p>
          <a:p>
            <a:r>
              <a:rPr lang="en-US" altLang="zh-TW" b="1" dirty="0" smtClean="0">
                <a:solidFill>
                  <a:srgbClr val="002060"/>
                </a:solidFill>
              </a:rPr>
              <a:t>Minimum non-X bits (O) </a:t>
            </a:r>
            <a:r>
              <a:rPr lang="en-US" altLang="zh-TW" dirty="0" smtClean="0"/>
              <a:t>is the minimum number of original (i.e., non-X) bits an aggregate must retain after aggregation.</a:t>
            </a:r>
          </a:p>
          <a:p>
            <a:r>
              <a:rPr lang="en-US" altLang="zh-TW" b="1" dirty="0" smtClean="0">
                <a:solidFill>
                  <a:srgbClr val="002060"/>
                </a:solidFill>
              </a:rPr>
              <a:t>Target aggregation ratio (A) </a:t>
            </a:r>
            <a:r>
              <a:rPr lang="en-US" altLang="zh-TW" dirty="0" smtClean="0"/>
              <a:t>is the ratio of the number of aggregates in the out-list to the number of patterns/ aggregates in the in-list. The aim is to achieve an aggregation ratio of A without violating the constraint imposed by O.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pic>
        <p:nvPicPr>
          <p:cNvPr id="4" name="內容版面配置區 3" descr="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3138" y="2214555"/>
            <a:ext cx="5810696" cy="435771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E. Index Distribution</a:t>
            </a:r>
          </a:p>
          <a:p>
            <a:endParaRPr lang="zh-TW" altLang="en-US" b="1" dirty="0">
              <a:solidFill>
                <a:srgbClr val="002060"/>
              </a:solidFill>
            </a:endParaRPr>
          </a:p>
        </p:txBody>
      </p:sp>
      <p:pic>
        <p:nvPicPr>
          <p:cNvPr id="4" name="圖片 3" descr="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52" y="2758770"/>
            <a:ext cx="6877082" cy="3813502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3929058" y="4500570"/>
            <a:ext cx="38576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at level </a:t>
            </a:r>
            <a:r>
              <a:rPr lang="en-US" altLang="zh-TW" i="1" dirty="0" smtClean="0"/>
              <a:t>l and group g (0 ≤ g &lt; </a:t>
            </a:r>
            <a:r>
              <a:rPr lang="en-US" altLang="zh-TW" i="1" dirty="0" err="1" smtClean="0"/>
              <a:t>R</a:t>
            </a:r>
            <a:r>
              <a:rPr lang="en-US" altLang="zh-TW" i="1" baseline="30000" dirty="0" err="1" smtClean="0"/>
              <a:t>l</a:t>
            </a:r>
            <a:r>
              <a:rPr lang="en-US" altLang="zh-TW" i="1" dirty="0" smtClean="0"/>
              <a:t> )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3929058" y="3714752"/>
            <a:ext cx="435771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At level (</a:t>
            </a:r>
            <a:r>
              <a:rPr lang="en-US" altLang="zh-TW" i="1" dirty="0" smtClean="0"/>
              <a:t>l+1)and </a:t>
            </a:r>
            <a:r>
              <a:rPr lang="en-US" altLang="zh-TW" dirty="0" smtClean="0"/>
              <a:t>rang </a:t>
            </a:r>
            <a:r>
              <a:rPr lang="pt-BR" altLang="zh-TW" dirty="0" smtClean="0"/>
              <a:t>[</a:t>
            </a:r>
            <a:r>
              <a:rPr lang="pt-BR" altLang="zh-TW" i="1" dirty="0" smtClean="0"/>
              <a:t>g × R, (g + 1) × R)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F. Query Routing</a:t>
            </a:r>
          </a:p>
          <a:p>
            <a:r>
              <a:rPr lang="en-US" altLang="zh-TW" dirty="0" smtClean="0"/>
              <a:t>A query can be initiated by any peer in the system. </a:t>
            </a:r>
          </a:p>
          <a:p>
            <a:r>
              <a:rPr lang="en-US" altLang="zh-TW" dirty="0" smtClean="0"/>
              <a:t>The query life-cycle can be divided into three phases: </a:t>
            </a:r>
            <a:r>
              <a:rPr lang="en-US" altLang="zh-TW" dirty="0" smtClean="0">
                <a:solidFill>
                  <a:srgbClr val="C00000"/>
                </a:solidFill>
              </a:rPr>
              <a:t>ascending phase, blind search phase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/>
              <a:t>and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C00000"/>
                </a:solidFill>
              </a:rPr>
              <a:t>descending phase</a:t>
            </a:r>
            <a:r>
              <a:rPr lang="en-US" altLang="zh-TW" dirty="0" smtClean="0"/>
              <a:t>.</a:t>
            </a:r>
            <a:endParaRPr lang="zh-TW" alt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Two types of exceptions may occur. </a:t>
            </a:r>
          </a:p>
          <a:p>
            <a:r>
              <a:rPr lang="en-US" altLang="zh-TW" b="1" dirty="0" smtClean="0"/>
              <a:t>Firstly, </a:t>
            </a:r>
            <a:r>
              <a:rPr lang="en-US" altLang="zh-TW" dirty="0" smtClean="0"/>
              <a:t>a false match may occur and the search branch terminates. </a:t>
            </a:r>
          </a:p>
          <a:p>
            <a:r>
              <a:rPr lang="en-US" altLang="zh-TW" b="1" dirty="0" smtClean="0"/>
              <a:t>Secondly, </a:t>
            </a:r>
            <a:r>
              <a:rPr lang="en-US" altLang="zh-TW" dirty="0" smtClean="0"/>
              <a:t>a peer may have multiple children matching the query and multiple search branches can be initiated.</a:t>
            </a:r>
          </a:p>
          <a:p>
            <a:r>
              <a:rPr lang="en-US" altLang="zh-TW" dirty="0" smtClean="0"/>
              <a:t>A possible scale for measuring the quality of a match is (</a:t>
            </a:r>
            <a:r>
              <a:rPr lang="en-US" altLang="zh-TW" i="1" dirty="0" smtClean="0"/>
              <a:t>|P1∧Q1|+|P0∧Q0|)/(|P0|+|P1|+|PX|)</a:t>
            </a:r>
            <a:r>
              <a:rPr lang="en-US" altLang="zh-TW" dirty="0" smtClean="0"/>
              <a:t>, </a:t>
            </a:r>
            <a:r>
              <a:rPr lang="en-US" altLang="zh-TW" i="1" dirty="0" smtClean="0"/>
              <a:t>i.e., </a:t>
            </a:r>
            <a:r>
              <a:rPr lang="en-US" altLang="zh-TW" i="1" dirty="0" smtClean="0">
                <a:solidFill>
                  <a:srgbClr val="C00000"/>
                </a:solidFill>
              </a:rPr>
              <a:t>the proportion </a:t>
            </a:r>
            <a:r>
              <a:rPr lang="en-US" altLang="zh-TW" dirty="0" smtClean="0"/>
              <a:t>of </a:t>
            </a:r>
            <a:r>
              <a:rPr lang="en-US" altLang="zh-TW" dirty="0" smtClean="0">
                <a:solidFill>
                  <a:srgbClr val="C00000"/>
                </a:solidFill>
              </a:rPr>
              <a:t>exact-match of a query </a:t>
            </a:r>
            <a:r>
              <a:rPr lang="en-US" altLang="zh-TW" i="1" dirty="0" smtClean="0">
                <a:solidFill>
                  <a:srgbClr val="C00000"/>
                </a:solidFill>
              </a:rPr>
              <a:t>Q with an aggregate P</a:t>
            </a:r>
            <a:r>
              <a:rPr lang="en-US" altLang="zh-TW" i="1" dirty="0" smtClean="0"/>
              <a:t>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G. Topology Maintenance</a:t>
            </a:r>
          </a:p>
          <a:p>
            <a:r>
              <a:rPr lang="en-US" altLang="zh-TW" dirty="0" smtClean="0"/>
              <a:t>In the DPMS index distribution hierarchy, peers interact with each other in different roles, </a:t>
            </a:r>
            <a:r>
              <a:rPr lang="en-US" altLang="zh-TW" i="1" dirty="0" smtClean="0"/>
              <a:t>e.g., </a:t>
            </a:r>
            <a:r>
              <a:rPr lang="en-US" altLang="zh-TW" i="1" dirty="0" smtClean="0">
                <a:solidFill>
                  <a:srgbClr val="C00000"/>
                </a:solidFill>
              </a:rPr>
              <a:t>parent, child, neighbor </a:t>
            </a:r>
            <a:r>
              <a:rPr lang="en-US" altLang="zh-TW" i="1" dirty="0" smtClean="0"/>
              <a:t>etc.</a:t>
            </a:r>
          </a:p>
          <a:p>
            <a:r>
              <a:rPr lang="en-US" altLang="zh-TW" i="1" dirty="0" smtClean="0"/>
              <a:t> An indexing peer, say E, at level l and group g, maintains </a:t>
            </a:r>
            <a:r>
              <a:rPr lang="en-US" altLang="zh-TW" dirty="0" smtClean="0"/>
              <a:t>four separate lists for this purpose (see Fig. 4).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b="1" dirty="0">
              <a:solidFill>
                <a:srgbClr val="002060"/>
              </a:solidFill>
            </a:endParaRPr>
          </a:p>
        </p:txBody>
      </p:sp>
      <p:pic>
        <p:nvPicPr>
          <p:cNvPr id="4" name="圖片 3" descr="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52" y="2758770"/>
            <a:ext cx="6877082" cy="38135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atinLnBrk="1"/>
            <a:r>
              <a:rPr lang="en-US" altLang="zh-TW" sz="2600" dirty="0" smtClean="0"/>
              <a:t>DPMS</a:t>
            </a:r>
            <a:r>
              <a:rPr lang="en-US" altLang="zh-TW" sz="2600" dirty="0" smtClean="0">
                <a:ea typeface="標楷體" pitchFamily="65" charset="-120"/>
              </a:rPr>
              <a:t>(</a:t>
            </a:r>
            <a:r>
              <a:rPr lang="en-US" altLang="zh-TW" sz="2600" b="1" dirty="0" smtClean="0">
                <a:solidFill>
                  <a:srgbClr val="C00000"/>
                </a:solidFill>
                <a:ea typeface="標楷體" pitchFamily="65" charset="-120"/>
              </a:rPr>
              <a:t>Distributed Pattern Matching System</a:t>
            </a:r>
            <a:r>
              <a:rPr lang="en-US" altLang="zh-TW" sz="2600" dirty="0" smtClean="0">
                <a:ea typeface="標楷體" pitchFamily="65" charset="-120"/>
              </a:rPr>
              <a:t>)</a:t>
            </a:r>
            <a:r>
              <a:rPr lang="en-US" altLang="zh-TW" sz="2600" dirty="0" smtClean="0"/>
              <a:t> achieves many desirable properties of both the </a:t>
            </a:r>
            <a:r>
              <a:rPr lang="en-US" altLang="zh-TW" sz="2600" dirty="0" err="1" smtClean="0"/>
              <a:t>unst-ructured</a:t>
            </a:r>
            <a:r>
              <a:rPr lang="en-US" altLang="zh-TW" sz="2600" dirty="0" smtClean="0"/>
              <a:t> and structured P2P systems. </a:t>
            </a:r>
          </a:p>
          <a:p>
            <a:pPr latinLnBrk="1"/>
            <a:r>
              <a:rPr lang="en-US" altLang="zh-TW" sz="2600" dirty="0" smtClean="0"/>
              <a:t>Like </a:t>
            </a:r>
            <a:r>
              <a:rPr lang="en-US" altLang="zh-TW" sz="2600" dirty="0" smtClean="0">
                <a:solidFill>
                  <a:srgbClr val="C00000"/>
                </a:solidFill>
              </a:rPr>
              <a:t>unstructured systems</a:t>
            </a:r>
            <a:r>
              <a:rPr lang="en-US" altLang="zh-TW" sz="2600" dirty="0" smtClean="0"/>
              <a:t>, DPMS supports partial   keyword matching, utilizes the heterogeneity in peer  capabilities, and does not place any hard restriction on index/document placement. </a:t>
            </a:r>
          </a:p>
          <a:p>
            <a:pPr latinLnBrk="1"/>
            <a:r>
              <a:rPr lang="en-US" altLang="zh-TW" sz="2600" dirty="0" smtClean="0"/>
              <a:t>Like </a:t>
            </a:r>
            <a:r>
              <a:rPr lang="en-US" altLang="zh-TW" sz="2600" dirty="0" smtClean="0">
                <a:solidFill>
                  <a:srgbClr val="C00000"/>
                </a:solidFill>
              </a:rPr>
              <a:t>structured systems</a:t>
            </a:r>
            <a:r>
              <a:rPr lang="en-US" altLang="zh-TW" sz="2600" dirty="0" smtClean="0"/>
              <a:t>,  DPMS attains logarithmic bound on search complexity and offers guarantee on search completeness and discovery of rare  items. </a:t>
            </a:r>
          </a:p>
          <a:p>
            <a:pPr latinLnBrk="1"/>
            <a:endParaRPr lang="en-US" altLang="zh-TW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H. Arrival of Peers</a:t>
            </a:r>
          </a:p>
          <a:p>
            <a:r>
              <a:rPr lang="en-US" altLang="zh-TW" dirty="0" smtClean="0"/>
              <a:t>To join as </a:t>
            </a:r>
            <a:r>
              <a:rPr lang="en-US" altLang="zh-TW" dirty="0" smtClean="0">
                <a:solidFill>
                  <a:srgbClr val="C00000"/>
                </a:solidFill>
              </a:rPr>
              <a:t>a leaf a peer</a:t>
            </a:r>
            <a:r>
              <a:rPr lang="en-US" altLang="zh-TW" dirty="0" smtClean="0"/>
              <a:t>, say </a:t>
            </a:r>
            <a:r>
              <a:rPr lang="en-US" altLang="zh-TW" b="1" dirty="0" smtClean="0"/>
              <a:t>C</a:t>
            </a:r>
            <a:r>
              <a:rPr lang="en-US" altLang="zh-TW" dirty="0" smtClean="0"/>
              <a:t>, has to find a level 1 indexing peer, say </a:t>
            </a:r>
            <a:r>
              <a:rPr lang="en-US" altLang="zh-TW" b="1" dirty="0" smtClean="0"/>
              <a:t>P</a:t>
            </a:r>
            <a:r>
              <a:rPr lang="en-US" altLang="zh-TW" dirty="0" smtClean="0"/>
              <a:t>, with an empty slot in its child-list. </a:t>
            </a:r>
          </a:p>
          <a:p>
            <a:r>
              <a:rPr lang="en-US" altLang="zh-TW" b="1" dirty="0" smtClean="0"/>
              <a:t>C</a:t>
            </a:r>
            <a:r>
              <a:rPr lang="en-US" altLang="zh-TW" dirty="0" smtClean="0"/>
              <a:t> joins the indexing hierarchy as a child of </a:t>
            </a:r>
            <a:r>
              <a:rPr lang="en-US" altLang="zh-TW" b="1" dirty="0" smtClean="0"/>
              <a:t>P</a:t>
            </a:r>
            <a:r>
              <a:rPr lang="en-US" altLang="zh-TW" dirty="0" smtClean="0"/>
              <a:t>.</a:t>
            </a:r>
          </a:p>
          <a:p>
            <a:r>
              <a:rPr lang="en-US" altLang="zh-TW" b="1" dirty="0" smtClean="0"/>
              <a:t>C</a:t>
            </a:r>
            <a:r>
              <a:rPr lang="en-US" altLang="zh-TW" dirty="0" smtClean="0"/>
              <a:t> constructs its parent-list using the replica-list of </a:t>
            </a:r>
            <a:r>
              <a:rPr lang="en-US" altLang="zh-TW" b="1" dirty="0" smtClean="0"/>
              <a:t>P</a:t>
            </a:r>
            <a:r>
              <a:rPr lang="en-US" altLang="zh-TW" dirty="0" smtClean="0"/>
              <a:t>, and starts advertising its patterns to all of its parents. </a:t>
            </a:r>
          </a:p>
          <a:p>
            <a:r>
              <a:rPr lang="en-US" altLang="zh-TW" dirty="0" smtClean="0"/>
              <a:t>If </a:t>
            </a:r>
            <a:r>
              <a:rPr lang="en-US" altLang="zh-TW" b="1" dirty="0" smtClean="0"/>
              <a:t>C</a:t>
            </a:r>
            <a:r>
              <a:rPr lang="en-US" altLang="zh-TW" dirty="0" smtClean="0"/>
              <a:t> fails to find a level 1 peer with an empty slot then it can either join in both level 1 and level 0, or select a level 1 peer with </a:t>
            </a:r>
            <a:r>
              <a:rPr lang="en-US" altLang="zh-TW" dirty="0" smtClean="0">
                <a:solidFill>
                  <a:srgbClr val="C00000"/>
                </a:solidFill>
              </a:rPr>
              <a:t>smaller number of children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To join as </a:t>
            </a:r>
            <a:r>
              <a:rPr lang="en-US" altLang="zh-TW" dirty="0" smtClean="0">
                <a:solidFill>
                  <a:srgbClr val="C00000"/>
                </a:solidFill>
              </a:rPr>
              <a:t>an indexing peer</a:t>
            </a:r>
            <a:r>
              <a:rPr lang="en-US" altLang="zh-TW" dirty="0" smtClean="0"/>
              <a:t>, a peer, say </a:t>
            </a:r>
            <a:r>
              <a:rPr lang="en-US" altLang="zh-TW" i="1" dirty="0" smtClean="0"/>
              <a:t>E, has to go through </a:t>
            </a:r>
            <a:r>
              <a:rPr lang="en-US" altLang="zh-TW" dirty="0" smtClean="0"/>
              <a:t>the following steps:</a:t>
            </a:r>
          </a:p>
          <a:p>
            <a:r>
              <a:rPr lang="en-US" altLang="zh-TW" b="1" i="1" dirty="0" smtClean="0">
                <a:solidFill>
                  <a:srgbClr val="002060"/>
                </a:solidFill>
              </a:rPr>
              <a:t>Choose level and group: </a:t>
            </a:r>
            <a:r>
              <a:rPr lang="en-US" altLang="zh-TW" i="1" dirty="0" smtClean="0"/>
              <a:t>E has to choose a level, say l, </a:t>
            </a:r>
            <a:r>
              <a:rPr lang="en-US" altLang="zh-TW" dirty="0" smtClean="0"/>
              <a:t>in the hierarchy. Selection of level can be based on the </a:t>
            </a:r>
            <a:r>
              <a:rPr lang="fr-FR" altLang="zh-TW" dirty="0" smtClean="0"/>
              <a:t>nodes capacity, uptime distribution </a:t>
            </a:r>
            <a:r>
              <a:rPr lang="fr-FR" altLang="zh-TW" i="1" dirty="0" smtClean="0"/>
              <a:t>etc.</a:t>
            </a:r>
          </a:p>
          <a:p>
            <a:r>
              <a:rPr lang="en-US" altLang="zh-TW" b="1" i="1" dirty="0" smtClean="0">
                <a:solidFill>
                  <a:srgbClr val="002060"/>
                </a:solidFill>
              </a:rPr>
              <a:t>Construct child-list:</a:t>
            </a:r>
            <a:r>
              <a:rPr lang="en-US" altLang="zh-TW" i="1" dirty="0" smtClean="0"/>
              <a:t> A is at level (l−1) and in group g/R, and the </a:t>
            </a:r>
            <a:r>
              <a:rPr lang="en-US" altLang="zh-TW" i="1" dirty="0" err="1" smtClean="0"/>
              <a:t>parentlist</a:t>
            </a:r>
            <a:r>
              <a:rPr lang="en-US" altLang="zh-TW" i="1" dirty="0" smtClean="0"/>
              <a:t> </a:t>
            </a:r>
            <a:r>
              <a:rPr lang="en-US" altLang="zh-TW" dirty="0" smtClean="0"/>
              <a:t>of peer </a:t>
            </a:r>
            <a:r>
              <a:rPr lang="en-US" altLang="zh-TW" i="1" dirty="0" smtClean="0"/>
              <a:t>A contains less than R entries. E can join as </a:t>
            </a:r>
            <a:r>
              <a:rPr lang="en-US" altLang="zh-TW" dirty="0" smtClean="0"/>
              <a:t>a parent of </a:t>
            </a:r>
            <a:r>
              <a:rPr lang="en-US" altLang="zh-TW" i="1" dirty="0" smtClean="0"/>
              <a:t>A.</a:t>
            </a:r>
            <a:endParaRPr lang="zh-TW" alt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b="1" dirty="0">
              <a:solidFill>
                <a:srgbClr val="002060"/>
              </a:solidFill>
            </a:endParaRPr>
          </a:p>
        </p:txBody>
      </p:sp>
      <p:pic>
        <p:nvPicPr>
          <p:cNvPr id="4" name="圖片 3" descr="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52" y="2758770"/>
            <a:ext cx="6877082" cy="381350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Construct parent-list:</a:t>
            </a:r>
            <a:r>
              <a:rPr lang="en-US" altLang="zh-TW" b="1" dirty="0" smtClean="0">
                <a:solidFill>
                  <a:srgbClr val="002060"/>
                </a:solidFill>
              </a:rPr>
              <a:t> </a:t>
            </a:r>
            <a:r>
              <a:rPr lang="en-US" altLang="zh-TW" dirty="0" smtClean="0"/>
              <a:t>To construct parent-list, </a:t>
            </a:r>
            <a:r>
              <a:rPr lang="en-US" altLang="zh-TW" i="1" dirty="0" smtClean="0"/>
              <a:t>E has to </a:t>
            </a:r>
            <a:r>
              <a:rPr lang="en-US" altLang="zh-TW" dirty="0" smtClean="0"/>
              <a:t>find a peer, say </a:t>
            </a:r>
            <a:r>
              <a:rPr lang="en-US" altLang="zh-TW" i="1" dirty="0" smtClean="0"/>
              <a:t>T , such that T is in level (l +1) and in </a:t>
            </a:r>
            <a:r>
              <a:rPr lang="en-US" altLang="zh-TW" dirty="0" smtClean="0"/>
              <a:t>group (</a:t>
            </a:r>
            <a:r>
              <a:rPr lang="en-US" altLang="zh-TW" i="1" dirty="0" smtClean="0"/>
              <a:t>g × R), and T has an empty slot in its child-list.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I. Departure/Failure of Peers</a:t>
            </a:r>
          </a:p>
          <a:p>
            <a:r>
              <a:rPr lang="en-US" altLang="zh-TW" dirty="0" smtClean="0">
                <a:solidFill>
                  <a:srgbClr val="C00000"/>
                </a:solidFill>
              </a:rPr>
              <a:t>The absence of an indexing peer</a:t>
            </a:r>
            <a:r>
              <a:rPr lang="en-US" altLang="zh-TW" dirty="0" smtClean="0"/>
              <a:t>, say </a:t>
            </a:r>
            <a:r>
              <a:rPr lang="en-US" altLang="zh-TW" i="1" dirty="0" smtClean="0"/>
              <a:t>E, will affect </a:t>
            </a:r>
            <a:r>
              <a:rPr lang="en-US" altLang="zh-TW" dirty="0" smtClean="0"/>
              <a:t>the peers in its parent-list, child-list and replica-list. </a:t>
            </a:r>
          </a:p>
          <a:p>
            <a:r>
              <a:rPr lang="en-US" altLang="zh-TW" dirty="0" smtClean="0"/>
              <a:t>Parents and children of </a:t>
            </a:r>
            <a:r>
              <a:rPr lang="en-US" altLang="zh-TW" i="1" dirty="0" smtClean="0"/>
              <a:t>E can still communicate through any of the </a:t>
            </a:r>
            <a:r>
              <a:rPr lang="en-US" altLang="zh-TW" dirty="0" smtClean="0"/>
              <a:t>replicas of </a:t>
            </a:r>
            <a:r>
              <a:rPr lang="en-US" altLang="zh-TW" i="1" dirty="0" smtClean="0"/>
              <a:t>E. </a:t>
            </a:r>
          </a:p>
          <a:p>
            <a:r>
              <a:rPr lang="en-US" altLang="zh-TW" i="1" dirty="0" smtClean="0"/>
              <a:t>So query routing is not hampered until all of </a:t>
            </a:r>
            <a:r>
              <a:rPr lang="en-US" altLang="zh-TW" dirty="0" smtClean="0"/>
              <a:t>the replicas of a peer fail.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C00000"/>
                </a:solidFill>
              </a:rPr>
              <a:t>Failure or departure of a leaf peer </a:t>
            </a:r>
            <a:r>
              <a:rPr lang="en-US" altLang="zh-TW" dirty="0" smtClean="0"/>
              <a:t>has greater impact on the system.</a:t>
            </a:r>
          </a:p>
          <a:p>
            <a:r>
              <a:rPr lang="en-US" altLang="zh-TW" dirty="0" smtClean="0"/>
              <a:t>This will decrease search performance to some extent.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 smtClean="0"/>
              <a:t>Distributed Pattern Matching System (DPMS)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To efficiently deal with </a:t>
            </a:r>
            <a:r>
              <a:rPr lang="en-US" altLang="zh-TW" dirty="0" smtClean="0">
                <a:solidFill>
                  <a:srgbClr val="C00000"/>
                </a:solidFill>
              </a:rPr>
              <a:t>frequent join and leave of a leaf peer, indexing peers </a:t>
            </a:r>
            <a:r>
              <a:rPr lang="en-US" altLang="zh-TW" dirty="0" smtClean="0"/>
              <a:t>should advertise their index information </a:t>
            </a:r>
            <a:r>
              <a:rPr lang="en-US" altLang="zh-TW" dirty="0" smtClean="0">
                <a:solidFill>
                  <a:srgbClr val="C00000"/>
                </a:solidFill>
              </a:rPr>
              <a:t>at constant intervals</a:t>
            </a:r>
            <a:r>
              <a:rPr lang="en-US" altLang="zh-TW" dirty="0" smtClean="0"/>
              <a:t>. </a:t>
            </a:r>
          </a:p>
          <a:p>
            <a:r>
              <a:rPr lang="en-US" altLang="zh-TW" dirty="0" smtClean="0"/>
              <a:t>Any advertisement from a child peer should be </a:t>
            </a:r>
            <a:r>
              <a:rPr lang="en-US" altLang="zh-TW" dirty="0" smtClean="0">
                <a:solidFill>
                  <a:srgbClr val="C00000"/>
                </a:solidFill>
              </a:rPr>
              <a:t>delayed until </a:t>
            </a:r>
            <a:r>
              <a:rPr lang="en-US" altLang="zh-TW" dirty="0" smtClean="0"/>
              <a:t>the end of the interval.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Analysis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A. Query Routing Efficiency</a:t>
            </a:r>
          </a:p>
          <a:p>
            <a:r>
              <a:rPr lang="en-US" altLang="zh-TW" dirty="0" smtClean="0"/>
              <a:t>we will provide an analytical bound on the levels of indexing hierarchy that will allow query routing in </a:t>
            </a:r>
            <a:r>
              <a:rPr lang="en-US" altLang="zh-TW" i="1" dirty="0" smtClean="0"/>
              <a:t>O(</a:t>
            </a:r>
            <a:r>
              <a:rPr lang="en-US" altLang="zh-TW" i="1" dirty="0" err="1" smtClean="0"/>
              <a:t>logN</a:t>
            </a:r>
            <a:r>
              <a:rPr lang="en-US" altLang="zh-TW" i="1" dirty="0" smtClean="0"/>
              <a:t>) hops.</a:t>
            </a:r>
          </a:p>
          <a:p>
            <a:r>
              <a:rPr lang="en-US" altLang="zh-TW" i="1" dirty="0" smtClean="0">
                <a:solidFill>
                  <a:srgbClr val="C00000"/>
                </a:solidFill>
              </a:rPr>
              <a:t>N</a:t>
            </a:r>
            <a:r>
              <a:rPr lang="en-US" altLang="zh-TW" i="1" dirty="0" smtClean="0"/>
              <a:t> : the total number of peers in the </a:t>
            </a:r>
            <a:r>
              <a:rPr lang="en-US" altLang="zh-TW" dirty="0" smtClean="0"/>
              <a:t>system</a:t>
            </a:r>
          </a:p>
          <a:p>
            <a:r>
              <a:rPr lang="en-US" altLang="zh-TW" i="1" dirty="0" smtClean="0">
                <a:solidFill>
                  <a:srgbClr val="C00000"/>
                </a:solidFill>
              </a:rPr>
              <a:t>B</a:t>
            </a:r>
            <a:r>
              <a:rPr lang="en-US" altLang="zh-TW" i="1" dirty="0" smtClean="0"/>
              <a:t>: branching </a:t>
            </a:r>
            <a:r>
              <a:rPr lang="en-US" altLang="zh-TW" dirty="0" smtClean="0"/>
              <a:t>factor</a:t>
            </a:r>
          </a:p>
          <a:p>
            <a:r>
              <a:rPr lang="en-US" altLang="zh-TW" i="1" dirty="0" smtClean="0">
                <a:solidFill>
                  <a:srgbClr val="C00000"/>
                </a:solidFill>
              </a:rPr>
              <a:t>R</a:t>
            </a:r>
            <a:r>
              <a:rPr lang="en-US" altLang="zh-TW" i="1" dirty="0" smtClean="0"/>
              <a:t>: replication factor</a:t>
            </a:r>
          </a:p>
          <a:p>
            <a:r>
              <a:rPr lang="en-US" altLang="zh-TW" i="1" dirty="0" err="1" smtClean="0">
                <a:solidFill>
                  <a:srgbClr val="C00000"/>
                </a:solidFill>
              </a:rPr>
              <a:t>n</a:t>
            </a:r>
            <a:r>
              <a:rPr lang="en-US" altLang="zh-TW" i="1" baseline="-25000" dirty="0" err="1" smtClean="0">
                <a:solidFill>
                  <a:srgbClr val="C00000"/>
                </a:solidFill>
              </a:rPr>
              <a:t>l</a:t>
            </a:r>
            <a:r>
              <a:rPr lang="en-US" altLang="zh-TW" i="1" dirty="0" smtClean="0"/>
              <a:t> : the number of peers </a:t>
            </a:r>
            <a:r>
              <a:rPr lang="en-US" altLang="zh-TW" dirty="0" smtClean="0"/>
              <a:t>at level </a:t>
            </a:r>
            <a:r>
              <a:rPr lang="en-US" altLang="zh-TW" i="1" dirty="0" smtClean="0"/>
              <a:t>l. </a:t>
            </a:r>
          </a:p>
          <a:p>
            <a:r>
              <a:rPr lang="en-US" altLang="zh-TW" i="1" dirty="0" smtClean="0">
                <a:solidFill>
                  <a:srgbClr val="C00000"/>
                </a:solidFill>
              </a:rPr>
              <a:t>h</a:t>
            </a:r>
            <a:r>
              <a:rPr lang="en-US" altLang="zh-TW" i="1" dirty="0" smtClean="0"/>
              <a:t> :Leaf peers reside at level 0 and the height (or </a:t>
            </a:r>
            <a:r>
              <a:rPr lang="en-US" altLang="zh-TW" dirty="0" smtClean="0"/>
              <a:t>maximum level) of the indexing hierarchy 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Analysis</a:t>
            </a:r>
            <a:endParaRPr lang="zh-TW" altLang="en-US" dirty="0"/>
          </a:p>
        </p:txBody>
      </p:sp>
      <p:pic>
        <p:nvPicPr>
          <p:cNvPr id="4" name="內容版面配置區 3" descr="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2214554"/>
            <a:ext cx="7072362" cy="436239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Analysis</a:t>
            </a:r>
            <a:endParaRPr lang="zh-TW" altLang="en-US" dirty="0"/>
          </a:p>
        </p:txBody>
      </p:sp>
      <p:pic>
        <p:nvPicPr>
          <p:cNvPr id="6" name="內容版面配置區 5" descr="1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2285992"/>
            <a:ext cx="6643734" cy="1357322"/>
          </a:xfrm>
        </p:spPr>
      </p:pic>
      <p:pic>
        <p:nvPicPr>
          <p:cNvPr id="8" name="圖片 7" descr="1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3857628"/>
            <a:ext cx="6786610" cy="10001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1"/>
            <a:r>
              <a:rPr lang="en-US" altLang="zh-TW" dirty="0" smtClean="0"/>
              <a:t>We have defined Distributed Pattern Matching (DPM) as a variant of the generic pattern </a:t>
            </a:r>
            <a:r>
              <a:rPr lang="en-US" altLang="zh-TW" dirty="0" smtClean="0"/>
              <a:t>match-</a:t>
            </a:r>
            <a:r>
              <a:rPr lang="en-US" altLang="zh-TW" dirty="0" err="1" smtClean="0"/>
              <a:t>ing</a:t>
            </a:r>
            <a:r>
              <a:rPr lang="en-US" altLang="zh-TW" dirty="0" smtClean="0"/>
              <a:t> </a:t>
            </a:r>
            <a:r>
              <a:rPr lang="en-US" altLang="zh-TW" dirty="0" smtClean="0"/>
              <a:t>problem with two additional </a:t>
            </a:r>
            <a:r>
              <a:rPr lang="en-US" altLang="zh-TW" dirty="0" smtClean="0"/>
              <a:t>constraints</a:t>
            </a:r>
            <a:r>
              <a:rPr lang="en-US" altLang="zh-TW" dirty="0" smtClean="0"/>
              <a:t>. </a:t>
            </a:r>
          </a:p>
          <a:p>
            <a:r>
              <a:rPr lang="en-US" altLang="zh-TW" b="1" dirty="0" smtClean="0"/>
              <a:t>First, </a:t>
            </a:r>
            <a:r>
              <a:rPr lang="en-US" altLang="zh-TW" dirty="0" smtClean="0"/>
              <a:t>we are interested in </a:t>
            </a:r>
            <a:r>
              <a:rPr lang="en-US" altLang="zh-TW" b="1" dirty="0" smtClean="0">
                <a:solidFill>
                  <a:srgbClr val="C00000"/>
                </a:solidFill>
              </a:rPr>
              <a:t>Bloom filter </a:t>
            </a:r>
            <a:r>
              <a:rPr lang="en-US" altLang="zh-TW" dirty="0" smtClean="0"/>
              <a:t>based   pattern matching (</a:t>
            </a:r>
            <a:r>
              <a:rPr lang="en-US" altLang="zh-TW" i="1" dirty="0" smtClean="0"/>
              <a:t>i.e., </a:t>
            </a:r>
            <a:r>
              <a:rPr lang="en-US" altLang="zh-TW" dirty="0" smtClean="0"/>
              <a:t>subset matching).</a:t>
            </a:r>
          </a:p>
          <a:p>
            <a:r>
              <a:rPr lang="en-US" altLang="zh-TW" b="1" dirty="0" smtClean="0"/>
              <a:t>Second, </a:t>
            </a:r>
            <a:r>
              <a:rPr lang="en-US" altLang="zh-TW" dirty="0" smtClean="0"/>
              <a:t>we assume that the patterns are </a:t>
            </a:r>
            <a:r>
              <a:rPr lang="en-US" altLang="zh-TW" dirty="0" smtClean="0"/>
              <a:t>scattered </a:t>
            </a:r>
            <a:r>
              <a:rPr lang="en-US" altLang="zh-TW" dirty="0" smtClean="0"/>
              <a:t>among the peers of a P2P overlay 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Analysis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TW" sz="2400" dirty="0" smtClean="0"/>
              <a:t>Thus we claim that if we can build and maintain an indexing hierarchy of height    </a:t>
            </a:r>
          </a:p>
          <a:p>
            <a:endParaRPr lang="en-US" altLang="zh-TW" sz="2400" i="1" dirty="0" smtClean="0"/>
          </a:p>
          <a:p>
            <a:r>
              <a:rPr lang="en-US" altLang="zh-TW" sz="2400" i="1" dirty="0" smtClean="0"/>
              <a:t>then we will be able to </a:t>
            </a:r>
            <a:r>
              <a:rPr lang="en-US" altLang="zh-TW" sz="2400" dirty="0" smtClean="0"/>
              <a:t>solve the DPM problem in</a:t>
            </a:r>
            <a:br>
              <a:rPr lang="en-US" altLang="zh-TW" sz="2400" dirty="0" smtClean="0"/>
            </a:br>
            <a:r>
              <a:rPr lang="en-US" altLang="zh-TW" sz="2400" dirty="0" smtClean="0"/>
              <a:t>                                           </a:t>
            </a:r>
            <a:r>
              <a:rPr lang="en-US" altLang="zh-TW" sz="2400" i="1" dirty="0" smtClean="0"/>
              <a:t>time.</a:t>
            </a:r>
          </a:p>
          <a:p>
            <a:endParaRPr lang="en-US" altLang="zh-TW" sz="2400" dirty="0" smtClean="0"/>
          </a:p>
          <a:p>
            <a:r>
              <a:rPr lang="en-US" altLang="zh-TW" sz="2400" i="1" dirty="0" smtClean="0">
                <a:solidFill>
                  <a:srgbClr val="C00000"/>
                </a:solidFill>
              </a:rPr>
              <a:t>O(</a:t>
            </a:r>
            <a:r>
              <a:rPr lang="en-US" altLang="zh-TW" sz="2400" i="1" dirty="0" err="1" smtClean="0">
                <a:solidFill>
                  <a:srgbClr val="C00000"/>
                </a:solidFill>
              </a:rPr>
              <a:t>logN</a:t>
            </a:r>
            <a:r>
              <a:rPr lang="en-US" altLang="zh-TW" sz="2400" i="1" dirty="0" smtClean="0">
                <a:solidFill>
                  <a:srgbClr val="C00000"/>
                </a:solidFill>
              </a:rPr>
              <a:t>) : </a:t>
            </a:r>
            <a:r>
              <a:rPr lang="en-US" altLang="zh-TW" sz="2400" i="1" dirty="0" smtClean="0"/>
              <a:t>is the cost of flooding one of the </a:t>
            </a:r>
            <a:r>
              <a:rPr lang="en-US" altLang="zh-TW" sz="2400" i="1" dirty="0" err="1" smtClean="0"/>
              <a:t>R</a:t>
            </a:r>
            <a:r>
              <a:rPr lang="en-US" altLang="zh-TW" sz="2400" i="1" baseline="30000" dirty="0" err="1" smtClean="0"/>
              <a:t>h</a:t>
            </a:r>
            <a:r>
              <a:rPr lang="en-US" altLang="zh-TW" sz="2400" i="1" dirty="0" smtClean="0"/>
              <a:t> groups </a:t>
            </a:r>
            <a:r>
              <a:rPr lang="en-US" altLang="zh-TW" sz="2400" dirty="0" smtClean="0"/>
              <a:t>at level </a:t>
            </a:r>
            <a:r>
              <a:rPr lang="en-US" altLang="zh-TW" sz="2400" i="1" dirty="0" smtClean="0"/>
              <a:t>h</a:t>
            </a:r>
          </a:p>
        </p:txBody>
      </p:sp>
      <p:pic>
        <p:nvPicPr>
          <p:cNvPr id="4" name="圖片 3" descr="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190" y="2714620"/>
            <a:ext cx="2000264" cy="623936"/>
          </a:xfrm>
          <a:prstGeom prst="rect">
            <a:avLst/>
          </a:prstGeom>
        </p:spPr>
      </p:pic>
      <p:pic>
        <p:nvPicPr>
          <p:cNvPr id="5" name="圖片 4" descr="1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3857628"/>
            <a:ext cx="3071834" cy="5770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Analysis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TW" i="1" dirty="0" smtClean="0"/>
              <a:t>                         </a:t>
            </a:r>
          </a:p>
          <a:p>
            <a:pPr>
              <a:buNone/>
            </a:pPr>
            <a:r>
              <a:rPr lang="en-US" altLang="zh-TW" i="1" dirty="0" smtClean="0"/>
              <a:t>                           : the cost of reaching the κ matching leaf peers along the indexing hierarchy of height</a:t>
            </a:r>
          </a:p>
          <a:p>
            <a:r>
              <a:rPr lang="en-US" altLang="zh-TW" i="1" dirty="0" smtClean="0"/>
              <a:t>ξ :accounts for the </a:t>
            </a:r>
            <a:r>
              <a:rPr lang="en-US" altLang="zh-TW" i="1" dirty="0" err="1" smtClean="0"/>
              <a:t>lossy</a:t>
            </a:r>
            <a:r>
              <a:rPr lang="en-US" altLang="zh-TW" i="1" dirty="0" smtClean="0"/>
              <a:t> aggregation scheme.</a:t>
            </a:r>
          </a:p>
        </p:txBody>
      </p:sp>
      <p:pic>
        <p:nvPicPr>
          <p:cNvPr id="4" name="圖片 3" descr="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2" y="3643314"/>
            <a:ext cx="1714512" cy="481060"/>
          </a:xfrm>
          <a:prstGeom prst="rect">
            <a:avLst/>
          </a:prstGeom>
        </p:spPr>
      </p:pic>
      <p:pic>
        <p:nvPicPr>
          <p:cNvPr id="7" name="圖片 6" descr="1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24" y="2643182"/>
            <a:ext cx="2000264" cy="57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Analysis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B. False Match Probability</a:t>
            </a:r>
          </a:p>
          <a:p>
            <a:endParaRPr lang="zh-TW" altLang="en-US" dirty="0"/>
          </a:p>
        </p:txBody>
      </p:sp>
      <p:pic>
        <p:nvPicPr>
          <p:cNvPr id="4" name="圖片 3" descr="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2786058"/>
            <a:ext cx="7000924" cy="3624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Analysis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i="1" dirty="0" err="1" smtClean="0">
                <a:solidFill>
                  <a:srgbClr val="C00000"/>
                </a:solidFill>
              </a:rPr>
              <a:t>yl</a:t>
            </a:r>
            <a:r>
              <a:rPr lang="en-US" altLang="zh-TW" i="1" dirty="0" smtClean="0">
                <a:solidFill>
                  <a:srgbClr val="C00000"/>
                </a:solidFill>
              </a:rPr>
              <a:t> :</a:t>
            </a:r>
            <a:r>
              <a:rPr lang="en-US" altLang="zh-TW" i="1" dirty="0" smtClean="0"/>
              <a:t>is the average number of patterns contained in D</a:t>
            </a:r>
          </a:p>
          <a:p>
            <a:r>
              <a:rPr lang="en-US" altLang="zh-TW" i="1" dirty="0" err="1" smtClean="0">
                <a:solidFill>
                  <a:srgbClr val="C00000"/>
                </a:solidFill>
              </a:rPr>
              <a:t>τl</a:t>
            </a:r>
            <a:r>
              <a:rPr lang="en-US" altLang="zh-TW" i="1" dirty="0" smtClean="0">
                <a:solidFill>
                  <a:srgbClr val="C00000"/>
                </a:solidFill>
              </a:rPr>
              <a:t> = </a:t>
            </a:r>
            <a:r>
              <a:rPr lang="en-US" altLang="zh-TW" i="1" dirty="0" smtClean="0"/>
              <a:t>|Q</a:t>
            </a:r>
            <a:r>
              <a:rPr lang="en-US" altLang="zh-TW" i="1" baseline="30000" dirty="0" smtClean="0"/>
              <a:t>1</a:t>
            </a:r>
            <a:r>
              <a:rPr lang="en-US" altLang="zh-TW" i="1" dirty="0" smtClean="0"/>
              <a:t> ∧ D</a:t>
            </a:r>
            <a:r>
              <a:rPr lang="en-US" altLang="zh-TW" i="1" baseline="30000" dirty="0" smtClean="0"/>
              <a:t>X</a:t>
            </a:r>
            <a:r>
              <a:rPr lang="en-US" altLang="zh-TW" i="1" dirty="0" smtClean="0"/>
              <a:t>|. </a:t>
            </a:r>
          </a:p>
          <a:p>
            <a:r>
              <a:rPr lang="en-US" altLang="zh-TW" i="1" dirty="0" err="1" smtClean="0">
                <a:solidFill>
                  <a:srgbClr val="C00000"/>
                </a:solidFill>
              </a:rPr>
              <a:t>pτl</a:t>
            </a:r>
            <a:r>
              <a:rPr lang="en-US" altLang="zh-TW" i="1" dirty="0" smtClean="0">
                <a:solidFill>
                  <a:srgbClr val="C00000"/>
                </a:solidFill>
              </a:rPr>
              <a:t> :</a:t>
            </a:r>
            <a:r>
              <a:rPr lang="en-US" altLang="zh-TW" i="1" dirty="0" smtClean="0"/>
              <a:t>is the probability that all </a:t>
            </a:r>
            <a:r>
              <a:rPr lang="en-US" altLang="zh-TW" dirty="0" smtClean="0"/>
              <a:t>of the </a:t>
            </a:r>
            <a:r>
              <a:rPr lang="en-US" altLang="zh-TW" i="1" dirty="0" err="1" smtClean="0"/>
              <a:t>τl</a:t>
            </a:r>
            <a:r>
              <a:rPr lang="en-US" altLang="zh-TW" i="1" dirty="0" smtClean="0"/>
              <a:t> 1-bits of Q are present in a pattern contained in D, </a:t>
            </a:r>
          </a:p>
          <a:p>
            <a:r>
              <a:rPr lang="en-US" altLang="zh-TW" i="1" dirty="0" err="1" smtClean="0">
                <a:solidFill>
                  <a:srgbClr val="C00000"/>
                </a:solidFill>
              </a:rPr>
              <a:t>φl</a:t>
            </a:r>
            <a:r>
              <a:rPr lang="en-US" altLang="zh-TW" i="1" dirty="0" smtClean="0">
                <a:solidFill>
                  <a:srgbClr val="C00000"/>
                </a:solidFill>
              </a:rPr>
              <a:t> :</a:t>
            </a:r>
            <a:r>
              <a:rPr lang="en-US" altLang="zh-TW" i="1" dirty="0" smtClean="0"/>
              <a:t>stands for the probability that none of the constituent </a:t>
            </a:r>
            <a:r>
              <a:rPr lang="en-US" altLang="zh-TW" dirty="0" smtClean="0"/>
              <a:t>patterns in D, has all of the </a:t>
            </a:r>
            <a:r>
              <a:rPr lang="en-US" altLang="zh-TW" i="1" dirty="0" err="1" smtClean="0"/>
              <a:t>τl</a:t>
            </a:r>
            <a:r>
              <a:rPr lang="en-US" altLang="zh-TW" i="1" dirty="0" smtClean="0"/>
              <a:t> 1-bits of Q. 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Analysis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For bitwise-OR based aggregation scheme, we can estimate false match probability as,</a:t>
            </a:r>
          </a:p>
          <a:p>
            <a:pPr>
              <a:buNone/>
            </a:pPr>
            <a:r>
              <a:rPr lang="en-US" altLang="zh-TW" i="1" dirty="0" smtClean="0"/>
              <a:t>                     </a:t>
            </a:r>
            <a:r>
              <a:rPr lang="el-GR" altLang="zh-TW" i="1" dirty="0" smtClean="0"/>
              <a:t>ψ</a:t>
            </a:r>
            <a:r>
              <a:rPr lang="en-US" altLang="zh-TW" i="1" baseline="-25000" dirty="0" smtClean="0"/>
              <a:t>l </a:t>
            </a:r>
            <a:r>
              <a:rPr lang="en-US" altLang="zh-TW" i="1" dirty="0" smtClean="0"/>
              <a:t>= (1 − p</a:t>
            </a:r>
            <a:r>
              <a:rPr lang="el-GR" altLang="zh-TW" i="1" baseline="30000" dirty="0" smtClean="0"/>
              <a:t>τ</a:t>
            </a:r>
            <a:r>
              <a:rPr lang="el-GR" altLang="zh-TW" i="1" dirty="0" smtClean="0"/>
              <a:t> )</a:t>
            </a:r>
            <a:r>
              <a:rPr lang="en-US" altLang="zh-TW" i="1" baseline="30000" dirty="0" err="1" smtClean="0"/>
              <a:t>yl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Analysis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C. An Estimate of ξ</a:t>
            </a:r>
          </a:p>
          <a:p>
            <a:r>
              <a:rPr lang="en-US" altLang="zh-TW" dirty="0" smtClean="0"/>
              <a:t>Let </a:t>
            </a:r>
            <a:r>
              <a:rPr lang="en-US" altLang="zh-TW" i="1" dirty="0" smtClean="0"/>
              <a:t>ν be </a:t>
            </a:r>
            <a:r>
              <a:rPr lang="en-US" altLang="zh-TW" i="1" dirty="0" smtClean="0">
                <a:solidFill>
                  <a:srgbClr val="C00000"/>
                </a:solidFill>
              </a:rPr>
              <a:t>the probability that a query will fail </a:t>
            </a:r>
            <a:r>
              <a:rPr lang="en-US" altLang="zh-TW" i="1" dirty="0" smtClean="0"/>
              <a:t>to match any </a:t>
            </a:r>
            <a:r>
              <a:rPr lang="en-US" altLang="zh-TW" dirty="0" smtClean="0"/>
              <a:t>aggregate at level </a:t>
            </a:r>
            <a:r>
              <a:rPr lang="en-US" altLang="zh-TW" i="1" dirty="0" smtClean="0"/>
              <a:t>l, though it matched an aggregate at level </a:t>
            </a:r>
            <a:r>
              <a:rPr lang="en-US" altLang="zh-TW" dirty="0" smtClean="0"/>
              <a:t>(</a:t>
            </a:r>
            <a:r>
              <a:rPr lang="en-US" altLang="zh-TW" i="1" dirty="0" smtClean="0"/>
              <a:t>l +1).</a:t>
            </a:r>
          </a:p>
          <a:p>
            <a:r>
              <a:rPr lang="en-US" altLang="zh-TW" i="1" dirty="0" smtClean="0"/>
              <a:t> Then a query will fail to match an aggregate at level l with probability </a:t>
            </a:r>
            <a:r>
              <a:rPr lang="en-US" altLang="zh-TW" i="1" dirty="0" smtClean="0">
                <a:solidFill>
                  <a:srgbClr val="C00000"/>
                </a:solidFill>
              </a:rPr>
              <a:t>(1 − ν)</a:t>
            </a:r>
            <a:r>
              <a:rPr lang="en-US" altLang="zh-TW" i="1" baseline="30000" dirty="0" smtClean="0">
                <a:solidFill>
                  <a:srgbClr val="C00000"/>
                </a:solidFill>
              </a:rPr>
              <a:t>h−</a:t>
            </a:r>
            <a:r>
              <a:rPr lang="en-US" altLang="zh-TW" i="1" baseline="30000" dirty="0" err="1" smtClean="0">
                <a:solidFill>
                  <a:srgbClr val="C00000"/>
                </a:solidFill>
              </a:rPr>
              <a:t>l</a:t>
            </a:r>
            <a:r>
              <a:rPr lang="en-US" altLang="zh-TW" i="1" dirty="0" err="1" smtClean="0">
                <a:solidFill>
                  <a:srgbClr val="C00000"/>
                </a:solidFill>
              </a:rPr>
              <a:t>ν</a:t>
            </a:r>
            <a:r>
              <a:rPr lang="en-US" altLang="zh-TW" i="1" dirty="0" smtClean="0">
                <a:solidFill>
                  <a:srgbClr val="C00000"/>
                </a:solidFill>
              </a:rPr>
              <a:t> </a:t>
            </a:r>
            <a:r>
              <a:rPr lang="en-US" altLang="zh-TW" i="1" dirty="0" smtClean="0"/>
              <a:t>and in that case (h − l) hops </a:t>
            </a:r>
            <a:r>
              <a:rPr lang="en-US" altLang="zh-TW" dirty="0" smtClean="0"/>
              <a:t>will be wasted.</a:t>
            </a:r>
            <a:endParaRPr lang="zh-TW" alt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Analysis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expected number of probes in a complete descending phase (</a:t>
            </a:r>
            <a:r>
              <a:rPr lang="en-US" altLang="zh-TW" i="1" dirty="0" smtClean="0"/>
              <a:t>i.e., from level h to level 0) is:</a:t>
            </a:r>
          </a:p>
          <a:p>
            <a:endParaRPr lang="zh-TW" altLang="en-US" dirty="0"/>
          </a:p>
        </p:txBody>
      </p:sp>
      <p:pic>
        <p:nvPicPr>
          <p:cNvPr id="4" name="圖片 3" descr="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3286124"/>
            <a:ext cx="5214974" cy="1071570"/>
          </a:xfrm>
          <a:prstGeom prst="rect">
            <a:avLst/>
          </a:prstGeom>
        </p:spPr>
      </p:pic>
      <p:pic>
        <p:nvPicPr>
          <p:cNvPr id="5" name="圖片 4" descr="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14" y="4500570"/>
            <a:ext cx="6646840" cy="1714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Analysis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D. Advertisement Overhead</a:t>
            </a:r>
          </a:p>
          <a:p>
            <a:r>
              <a:rPr lang="en-US" altLang="zh-TW" dirty="0" smtClean="0"/>
              <a:t>the ratio of message count in these two systems is:</a:t>
            </a:r>
            <a:endParaRPr lang="en-US" altLang="zh-TW" b="1" i="1" dirty="0" smtClean="0">
              <a:solidFill>
                <a:srgbClr val="002060"/>
              </a:solidFill>
            </a:endParaRPr>
          </a:p>
          <a:p>
            <a:endParaRPr lang="en-US" altLang="zh-TW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altLang="zh-TW" b="1" i="1" dirty="0" smtClean="0">
              <a:solidFill>
                <a:srgbClr val="002060"/>
              </a:solidFill>
            </a:endParaRPr>
          </a:p>
          <a:p>
            <a:r>
              <a:rPr lang="en-US" altLang="zh-TW" dirty="0" smtClean="0"/>
              <a:t>the ratio of message volume in these two systems is:</a:t>
            </a:r>
            <a:endParaRPr lang="en-US" altLang="zh-TW" b="1" i="1" dirty="0" smtClean="0">
              <a:solidFill>
                <a:srgbClr val="002060"/>
              </a:solidFill>
            </a:endParaRPr>
          </a:p>
          <a:p>
            <a:endParaRPr lang="en-US" altLang="zh-TW" b="1" i="1" dirty="0" smtClean="0">
              <a:solidFill>
                <a:srgbClr val="002060"/>
              </a:solidFill>
            </a:endParaRPr>
          </a:p>
          <a:p>
            <a:endParaRPr lang="zh-TW" altLang="en-US" b="1" dirty="0">
              <a:solidFill>
                <a:srgbClr val="002060"/>
              </a:solidFill>
            </a:endParaRPr>
          </a:p>
        </p:txBody>
      </p:sp>
      <p:pic>
        <p:nvPicPr>
          <p:cNvPr id="4" name="圖片 3" descr="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3357562"/>
            <a:ext cx="5500726" cy="928694"/>
          </a:xfrm>
          <a:prstGeom prst="rect">
            <a:avLst/>
          </a:prstGeom>
        </p:spPr>
      </p:pic>
      <p:pic>
        <p:nvPicPr>
          <p:cNvPr id="5" name="圖片 4" descr="2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6051" y="5143512"/>
            <a:ext cx="5715040" cy="10001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Analysis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圖片 3" descr="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2786058"/>
            <a:ext cx="8096250" cy="32861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 smtClean="0"/>
              <a:t>Experimental Evaluation</a:t>
            </a:r>
            <a:endParaRPr lang="zh-TW" altLang="en-US" dirty="0"/>
          </a:p>
        </p:txBody>
      </p:sp>
      <p:pic>
        <p:nvPicPr>
          <p:cNvPr id="4" name="內容版面配置區 3" descr="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2143116"/>
            <a:ext cx="6286544" cy="427963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1"/>
            <a:r>
              <a:rPr lang="en-US" altLang="zh-TW" sz="2600" dirty="0" smtClean="0">
                <a:ea typeface="標楷體" pitchFamily="65" charset="-120"/>
              </a:rPr>
              <a:t>In DPMS(</a:t>
            </a:r>
            <a:r>
              <a:rPr lang="en-US" altLang="zh-TW" sz="2600" b="1" dirty="0" smtClean="0">
                <a:solidFill>
                  <a:srgbClr val="C00000"/>
                </a:solidFill>
                <a:ea typeface="標楷體" pitchFamily="65" charset="-120"/>
              </a:rPr>
              <a:t>Distributed Pattern Matching </a:t>
            </a:r>
            <a:r>
              <a:rPr lang="en-US" altLang="zh-TW" sz="2600" b="1" dirty="0" err="1" smtClean="0">
                <a:solidFill>
                  <a:srgbClr val="C00000"/>
                </a:solidFill>
                <a:ea typeface="標楷體" pitchFamily="65" charset="-120"/>
              </a:rPr>
              <a:t>Syste</a:t>
            </a:r>
            <a:r>
              <a:rPr lang="en-US" altLang="zh-TW" sz="2600" b="1" dirty="0" smtClean="0">
                <a:solidFill>
                  <a:srgbClr val="C00000"/>
                </a:solidFill>
                <a:ea typeface="標楷體" pitchFamily="65" charset="-120"/>
              </a:rPr>
              <a:t>-m</a:t>
            </a:r>
            <a:r>
              <a:rPr lang="en-US" altLang="zh-TW" sz="2600" dirty="0" smtClean="0">
                <a:ea typeface="標楷體" pitchFamily="65" charset="-120"/>
              </a:rPr>
              <a:t>), advertised patterns are replicated and </a:t>
            </a:r>
            <a:r>
              <a:rPr lang="en-US" altLang="zh-TW" sz="2600" dirty="0" err="1" smtClean="0">
                <a:ea typeface="標楷體" pitchFamily="65" charset="-120"/>
              </a:rPr>
              <a:t>aggregat-ed</a:t>
            </a:r>
            <a:r>
              <a:rPr lang="en-US" altLang="zh-TW" sz="2600" dirty="0" smtClean="0">
                <a:ea typeface="標楷體" pitchFamily="65" charset="-120"/>
              </a:rPr>
              <a:t> by the peers, organized in a lattice-like hierarchy.</a:t>
            </a:r>
          </a:p>
          <a:p>
            <a:pPr latinLnBrk="1"/>
            <a:r>
              <a:rPr lang="en-US" altLang="zh-TW" sz="2600" dirty="0" smtClean="0">
                <a:solidFill>
                  <a:srgbClr val="C00000"/>
                </a:solidFill>
                <a:ea typeface="標楷體" pitchFamily="65" charset="-120"/>
              </a:rPr>
              <a:t>Replication</a:t>
            </a:r>
            <a:r>
              <a:rPr lang="en-US" altLang="zh-TW" sz="2600" dirty="0" smtClean="0">
                <a:ea typeface="標楷體" pitchFamily="65" charset="-120"/>
              </a:rPr>
              <a:t> improves availability and resilience to   peer failure, and </a:t>
            </a:r>
            <a:r>
              <a:rPr lang="en-US" altLang="zh-TW" sz="2600" dirty="0" smtClean="0">
                <a:solidFill>
                  <a:srgbClr val="C00000"/>
                </a:solidFill>
                <a:ea typeface="標楷體" pitchFamily="65" charset="-120"/>
              </a:rPr>
              <a:t>aggregation</a:t>
            </a:r>
            <a:r>
              <a:rPr lang="en-US" altLang="zh-TW" sz="2600" dirty="0" smtClean="0">
                <a:ea typeface="標楷體" pitchFamily="65" charset="-120"/>
              </a:rPr>
              <a:t> reduces storage overhead.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Experimental Evaluation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a) random case: </a:t>
            </a:r>
            <a:r>
              <a:rPr lang="en-US" altLang="zh-TW" dirty="0" smtClean="0"/>
              <a:t>patterns are randomly generated bit strings</a:t>
            </a:r>
          </a:p>
          <a:p>
            <a:r>
              <a:rPr lang="en-US" altLang="zh-TW" b="1" dirty="0" smtClean="0"/>
              <a:t> b) biased case: </a:t>
            </a:r>
            <a:r>
              <a:rPr lang="en-US" altLang="zh-TW" dirty="0" smtClean="0"/>
              <a:t>patterns are Bloom filters generated using 3- grams from </a:t>
            </a:r>
            <a:r>
              <a:rPr lang="en-US" altLang="zh-TW" i="1" dirty="0" smtClean="0"/>
              <a:t>&lt;song title, artist&gt; </a:t>
            </a:r>
            <a:r>
              <a:rPr lang="en-US" altLang="zh-TW" i="1" dirty="0" err="1" smtClean="0"/>
              <a:t>tuples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Experimental 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A. Parameter Tuning</a:t>
            </a:r>
          </a:p>
          <a:p>
            <a:r>
              <a:rPr lang="en-US" altLang="zh-TW" b="1" i="1" dirty="0" smtClean="0">
                <a:solidFill>
                  <a:srgbClr val="C00000"/>
                </a:solidFill>
              </a:rPr>
              <a:t>First-hit probes </a:t>
            </a:r>
            <a:r>
              <a:rPr lang="en-US" altLang="zh-TW" i="1" dirty="0" smtClean="0"/>
              <a:t>is the number of peers being probed </a:t>
            </a:r>
            <a:r>
              <a:rPr lang="en-US" altLang="zh-TW" dirty="0" smtClean="0"/>
              <a:t>before the first match is found.</a:t>
            </a:r>
          </a:p>
          <a:p>
            <a:r>
              <a:rPr lang="en-US" altLang="zh-TW" b="1" i="1" dirty="0" smtClean="0">
                <a:solidFill>
                  <a:srgbClr val="C00000"/>
                </a:solidFill>
              </a:rPr>
              <a:t>Avg. probes/hit </a:t>
            </a:r>
            <a:r>
              <a:rPr lang="en-US" altLang="zh-TW" i="1" dirty="0" smtClean="0"/>
              <a:t>is the average number of probes required </a:t>
            </a:r>
            <a:r>
              <a:rPr lang="en-US" altLang="zh-TW" dirty="0" smtClean="0"/>
              <a:t>for each hit. In the cases where multiple matches were present, we traced up to 20 matches.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Experimental 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A. Parameter Tuning</a:t>
            </a:r>
          </a:p>
          <a:p>
            <a:r>
              <a:rPr lang="en-US" altLang="zh-TW" b="1" i="1" dirty="0" smtClean="0">
                <a:solidFill>
                  <a:srgbClr val="C00000"/>
                </a:solidFill>
              </a:rPr>
              <a:t>Indexing overhead (IO) </a:t>
            </a:r>
            <a:r>
              <a:rPr lang="en-US" altLang="zh-TW" i="1" dirty="0" smtClean="0"/>
              <a:t>is an indicator for the extra </a:t>
            </a:r>
            <a:r>
              <a:rPr lang="en-US" altLang="zh-TW" dirty="0" smtClean="0"/>
              <a:t>storage space requirement introduced by the indexing hierarchy.</a:t>
            </a:r>
            <a:endParaRPr lang="zh-TW" altLang="en-US" b="1" dirty="0" smtClean="0">
              <a:solidFill>
                <a:srgbClr val="002060"/>
              </a:solidFill>
            </a:endParaRPr>
          </a:p>
          <a:p>
            <a:endParaRPr lang="en-US" altLang="zh-TW" b="1" i="1" dirty="0" smtClean="0">
              <a:solidFill>
                <a:srgbClr val="C00000"/>
              </a:solidFill>
            </a:endParaRPr>
          </a:p>
        </p:txBody>
      </p:sp>
      <p:pic>
        <p:nvPicPr>
          <p:cNvPr id="4" name="圖片 3" descr="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4214818"/>
            <a:ext cx="7652342" cy="1143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Experimental 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i="1" dirty="0" smtClean="0">
                <a:solidFill>
                  <a:srgbClr val="002060"/>
                </a:solidFill>
              </a:rPr>
              <a:t>A. Parameter Tuning</a:t>
            </a:r>
          </a:p>
          <a:p>
            <a:r>
              <a:rPr lang="en-US" altLang="zh-TW" b="1" i="1" dirty="0" smtClean="0">
                <a:solidFill>
                  <a:srgbClr val="C00000"/>
                </a:solidFill>
              </a:rPr>
              <a:t>Effectiveness of aggregation (EA) </a:t>
            </a:r>
            <a:r>
              <a:rPr lang="en-US" altLang="zh-TW" i="1" dirty="0" smtClean="0"/>
              <a:t>quantifies the amount </a:t>
            </a:r>
            <a:r>
              <a:rPr lang="en-US" altLang="zh-TW" dirty="0" smtClean="0"/>
              <a:t>of reduction in (index) storage requirement achieved with the aggregation mechanism, and is measured as:</a:t>
            </a:r>
          </a:p>
          <a:p>
            <a:endParaRPr lang="zh-TW" altLang="en-US" dirty="0"/>
          </a:p>
        </p:txBody>
      </p:sp>
      <p:pic>
        <p:nvPicPr>
          <p:cNvPr id="4" name="圖片 3" descr="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4714884"/>
            <a:ext cx="7182766" cy="10001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066800"/>
          </a:xfrm>
        </p:spPr>
        <p:txBody>
          <a:bodyPr>
            <a:normAutofit/>
          </a:bodyPr>
          <a:lstStyle/>
          <a:p>
            <a:r>
              <a:rPr lang="en-US" altLang="zh-TW" b="1" i="1" dirty="0" smtClean="0"/>
              <a:t>Experimental 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i="1" dirty="0" smtClean="0"/>
              <a:t>A. Parameter Tuning</a:t>
            </a:r>
          </a:p>
          <a:p>
            <a:endParaRPr lang="zh-TW" altLang="en-US" dirty="0"/>
          </a:p>
        </p:txBody>
      </p:sp>
      <p:pic>
        <p:nvPicPr>
          <p:cNvPr id="4" name="圖片 3" descr="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1214422"/>
            <a:ext cx="8286808" cy="535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229600" cy="1066800"/>
          </a:xfrm>
        </p:spPr>
        <p:txBody>
          <a:bodyPr>
            <a:normAutofit/>
          </a:bodyPr>
          <a:lstStyle/>
          <a:p>
            <a:r>
              <a:rPr lang="en-US" altLang="zh-TW" b="1" i="1" dirty="0" smtClean="0"/>
              <a:t>Experimental 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i="1" dirty="0" smtClean="0"/>
              <a:t>A. Parameter Tuning</a:t>
            </a:r>
            <a:endParaRPr lang="zh-TW" altLang="en-US" dirty="0"/>
          </a:p>
        </p:txBody>
      </p:sp>
      <p:pic>
        <p:nvPicPr>
          <p:cNvPr id="4" name="圖片 3" descr="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1357298"/>
            <a:ext cx="7886700" cy="50482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Experimental 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i="1" dirty="0" smtClean="0"/>
              <a:t>A. Parameter Tuning</a:t>
            </a:r>
            <a:endParaRPr lang="zh-TW" altLang="en-US" dirty="0"/>
          </a:p>
        </p:txBody>
      </p:sp>
      <p:pic>
        <p:nvPicPr>
          <p:cNvPr id="4" name="圖片 3" descr="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2285993"/>
            <a:ext cx="6715172" cy="4000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229600" cy="1066800"/>
          </a:xfrm>
        </p:spPr>
        <p:txBody>
          <a:bodyPr/>
          <a:lstStyle/>
          <a:p>
            <a:r>
              <a:rPr lang="en-US" altLang="zh-TW" b="1" i="1" dirty="0" smtClean="0"/>
              <a:t>Experimental Evaluation</a:t>
            </a:r>
            <a:endParaRPr lang="zh-TW" altLang="en-US" dirty="0"/>
          </a:p>
        </p:txBody>
      </p:sp>
      <p:pic>
        <p:nvPicPr>
          <p:cNvPr id="4" name="內容版面配置區 3" descr="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428736"/>
            <a:ext cx="8001029" cy="51435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 smtClean="0"/>
              <a:t>Experimental Evaluation</a:t>
            </a:r>
            <a:endParaRPr lang="zh-TW" altLang="en-US" dirty="0"/>
          </a:p>
        </p:txBody>
      </p:sp>
      <p:pic>
        <p:nvPicPr>
          <p:cNvPr id="4" name="內容版面配置區 3" descr="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2714620"/>
            <a:ext cx="7696200" cy="31432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DPMS supports flexible queries involving partial and multiple keywords. </a:t>
            </a:r>
          </a:p>
          <a:p>
            <a:r>
              <a:rPr lang="en-US" altLang="zh-TW" dirty="0" smtClean="0"/>
              <a:t>Query routing efficiency of DPMS is comparable to that of the structured P2P systems.</a:t>
            </a:r>
          </a:p>
          <a:p>
            <a:r>
              <a:rPr lang="en-US" altLang="zh-TW" dirty="0" smtClean="0">
                <a:solidFill>
                  <a:srgbClr val="C00000"/>
                </a:solidFill>
              </a:rPr>
              <a:t>This problem of leave/join of leaf peers </a:t>
            </a:r>
            <a:r>
              <a:rPr lang="en-US" altLang="zh-TW" dirty="0" smtClean="0"/>
              <a:t>can be mitigated by using </a:t>
            </a:r>
            <a:r>
              <a:rPr lang="en-US" altLang="zh-TW" dirty="0" smtClean="0">
                <a:solidFill>
                  <a:srgbClr val="C00000"/>
                </a:solidFill>
              </a:rPr>
              <a:t>periodic </a:t>
            </a:r>
            <a:r>
              <a:rPr lang="en-US" altLang="zh-TW" dirty="0" smtClean="0"/>
              <a:t>and</a:t>
            </a:r>
            <a:r>
              <a:rPr lang="en-US" altLang="zh-TW" dirty="0" smtClean="0">
                <a:solidFill>
                  <a:srgbClr val="C00000"/>
                </a:solidFill>
              </a:rPr>
              <a:t> differential updates</a:t>
            </a:r>
            <a:r>
              <a:rPr lang="en-US" altLang="zh-TW" dirty="0" smtClean="0"/>
              <a:t> of index information between adjacent indexing peers.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Related 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1"/>
            <a:r>
              <a:rPr lang="en-US" altLang="zh-TW" sz="2600" dirty="0" smtClean="0"/>
              <a:t>From architectural point of view, </a:t>
            </a:r>
            <a:r>
              <a:rPr lang="en-US" altLang="zh-TW" sz="2600" dirty="0" smtClean="0">
                <a:solidFill>
                  <a:srgbClr val="C00000"/>
                </a:solidFill>
              </a:rPr>
              <a:t>Secure Service </a:t>
            </a:r>
            <a:r>
              <a:rPr lang="en-US" altLang="zh-TW" sz="2600" dirty="0" err="1" smtClean="0">
                <a:solidFill>
                  <a:srgbClr val="C00000"/>
                </a:solidFill>
              </a:rPr>
              <a:t>Dis-covery</a:t>
            </a:r>
            <a:r>
              <a:rPr lang="en-US" altLang="zh-TW" sz="2600" dirty="0" smtClean="0">
                <a:solidFill>
                  <a:srgbClr val="C00000"/>
                </a:solidFill>
              </a:rPr>
              <a:t> Service (SSDS)</a:t>
            </a:r>
            <a:r>
              <a:rPr lang="en-US" altLang="zh-TW" sz="2600" dirty="0" smtClean="0"/>
              <a:t>  is the closest match to DPMS.</a:t>
            </a:r>
          </a:p>
          <a:p>
            <a:pPr latinLnBrk="1"/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85786" y="3428999"/>
          <a:ext cx="7858180" cy="29439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2663"/>
                <a:gridCol w="1842047"/>
                <a:gridCol w="1547823"/>
                <a:gridCol w="3095647"/>
              </a:tblGrid>
              <a:tr h="482207">
                <a:tc rowSpan="2"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altLang="zh-TW" dirty="0" smtClean="0"/>
                        <a:t>Like</a:t>
                      </a:r>
                      <a:endParaRPr lang="zh-TW" altLang="en-U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dirty="0" smtClean="0"/>
                        <a:t>unlike</a:t>
                      </a:r>
                      <a:endParaRPr lang="zh-TW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8220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altLang="zh-TW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index distribution</a:t>
                      </a:r>
                      <a:endParaRPr lang="zh-TW" altLang="en-US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altLang="zh-TW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replication</a:t>
                      </a:r>
                      <a:endParaRPr lang="zh-TW" altLang="en-US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910835">
                <a:tc>
                  <a:txBody>
                    <a:bodyPr/>
                    <a:lstStyle/>
                    <a:p>
                      <a:pPr algn="l"/>
                      <a:r>
                        <a:rPr lang="en-US" altLang="zh-TW" dirty="0" smtClean="0"/>
                        <a:t>SSDS</a:t>
                      </a:r>
                      <a:endParaRPr lang="zh-TW" alt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kumimoji="0" lang="en-US" altLang="zh-TW" sz="1800" kern="1200" baseline="0" dirty="0" smtClean="0"/>
                        <a:t>Bloom filter and aggregation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tree-like hierarchy 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 use </a:t>
                      </a:r>
                      <a:r>
                        <a:rPr kumimoji="0" lang="en-US" altLang="zh-TW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any replication in the indexing hierarchy</a:t>
                      </a:r>
                      <a:endParaRPr lang="zh-TW" altLang="en-US" dirty="0"/>
                    </a:p>
                  </a:txBody>
                  <a:tcPr anchor="ctr"/>
                </a:tc>
              </a:tr>
              <a:tr h="910835">
                <a:tc>
                  <a:txBody>
                    <a:bodyPr/>
                    <a:lstStyle/>
                    <a:p>
                      <a:pPr algn="l"/>
                      <a:r>
                        <a:rPr lang="en-US" altLang="zh-TW" dirty="0" smtClean="0"/>
                        <a:t>DPMS</a:t>
                      </a:r>
                      <a:endParaRPr lang="zh-TW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altLang="zh-TW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lattice-like hierarchy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use </a:t>
                      </a:r>
                      <a:r>
                        <a:rPr kumimoji="0" lang="en-US" altLang="zh-TW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zh-TW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replication in the indexing hierarchy</a:t>
                      </a:r>
                      <a:endParaRPr lang="zh-TW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Modification of data at leaf peers  will invalidate the associated index information. It is possible to reduce the effect of data dynamism using periodic index updates.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Related 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1"/>
            <a:r>
              <a:rPr lang="en-US" altLang="zh-TW" sz="2600" dirty="0" smtClean="0"/>
              <a:t>From architectural point of view, </a:t>
            </a:r>
            <a:r>
              <a:rPr lang="en-US" altLang="zh-TW" sz="2600" dirty="0" smtClean="0">
                <a:solidFill>
                  <a:srgbClr val="C00000"/>
                </a:solidFill>
              </a:rPr>
              <a:t>Secure Service </a:t>
            </a:r>
            <a:r>
              <a:rPr lang="en-US" altLang="zh-TW" sz="2600" dirty="0" err="1" smtClean="0">
                <a:solidFill>
                  <a:srgbClr val="C00000"/>
                </a:solidFill>
              </a:rPr>
              <a:t>Dis-covery</a:t>
            </a:r>
            <a:r>
              <a:rPr lang="en-US" altLang="zh-TW" sz="2600" dirty="0" smtClean="0">
                <a:solidFill>
                  <a:srgbClr val="C00000"/>
                </a:solidFill>
              </a:rPr>
              <a:t> Service (SSDS)</a:t>
            </a:r>
            <a:r>
              <a:rPr lang="en-US" altLang="zh-TW" sz="2600" dirty="0" smtClean="0"/>
              <a:t>  is the closest match to DPMS.</a:t>
            </a:r>
          </a:p>
          <a:p>
            <a:pPr latinLnBrk="1"/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85786" y="3428999"/>
          <a:ext cx="7929618" cy="2786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1570"/>
                <a:gridCol w="6858048"/>
              </a:tblGrid>
              <a:tr h="482207">
                <a:tc rowSpan="2"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dirty="0" smtClean="0"/>
                        <a:t>unlike</a:t>
                      </a:r>
                      <a:endParaRPr lang="zh-TW" altLang="en-US" dirty="0"/>
                    </a:p>
                  </a:txBody>
                  <a:tcPr anchor="ctr"/>
                </a:tc>
              </a:tr>
              <a:tr h="48220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altLang="zh-TW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aggregation mechanism</a:t>
                      </a:r>
                      <a:endParaRPr lang="zh-TW" altLang="en-US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910835">
                <a:tc>
                  <a:txBody>
                    <a:bodyPr/>
                    <a:lstStyle/>
                    <a:p>
                      <a:pPr algn="l"/>
                      <a:r>
                        <a:rPr lang="en-US" altLang="zh-TW" dirty="0" smtClean="0"/>
                        <a:t>SSDS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bitwise logical-OR for index aggregation</a:t>
                      </a:r>
                      <a:endParaRPr lang="zh-TW" altLang="en-US" dirty="0"/>
                    </a:p>
                  </a:txBody>
                  <a:tcPr anchor="ctr"/>
                </a:tc>
              </a:tr>
              <a:tr h="910835">
                <a:tc>
                  <a:txBody>
                    <a:bodyPr/>
                    <a:lstStyle/>
                    <a:p>
                      <a:pPr algn="l"/>
                      <a:r>
                        <a:rPr lang="en-US" altLang="zh-TW" dirty="0" smtClean="0"/>
                        <a:t>DPMS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retains unchanged bits from constituent patterns and provides useful information for query routing</a:t>
                      </a:r>
                      <a:endParaRPr lang="zh-TW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 smtClean="0"/>
              <a:t>Related 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1"/>
            <a:r>
              <a:rPr lang="en-US" altLang="zh-TW" b="1" dirty="0" smtClean="0">
                <a:solidFill>
                  <a:srgbClr val="002060"/>
                </a:solidFill>
              </a:rPr>
              <a:t>Bloom filter </a:t>
            </a:r>
            <a:r>
              <a:rPr lang="en-US" altLang="zh-TW" dirty="0" smtClean="0"/>
              <a:t>is used by many unstructured P2P   systems for improving query routing </a:t>
            </a:r>
            <a:r>
              <a:rPr lang="en-US" altLang="zh-TW" dirty="0" err="1" smtClean="0"/>
              <a:t>performan-ce</a:t>
            </a:r>
            <a:r>
              <a:rPr lang="en-US" altLang="zh-TW" dirty="0" smtClean="0"/>
              <a:t>.</a:t>
            </a:r>
          </a:p>
          <a:p>
            <a:pPr latinLnBrk="1"/>
            <a:r>
              <a:rPr lang="en-US" altLang="zh-TW" dirty="0" smtClean="0"/>
              <a:t>In [14] each peer stores Bloom filters from peers one or two hops away. Experimental results </a:t>
            </a:r>
            <a:r>
              <a:rPr lang="en-US" altLang="zh-TW" dirty="0" err="1" smtClean="0"/>
              <a:t>sho</a:t>
            </a:r>
            <a:r>
              <a:rPr lang="en-US" altLang="zh-TW" dirty="0" smtClean="0"/>
              <a:t>-w that logical OR-based aggregation of Bloom </a:t>
            </a:r>
            <a:r>
              <a:rPr lang="en-US" altLang="zh-TW" dirty="0" err="1" smtClean="0"/>
              <a:t>fi-lters</a:t>
            </a:r>
            <a:r>
              <a:rPr lang="en-US" altLang="zh-TW" dirty="0" smtClean="0"/>
              <a:t> is </a:t>
            </a:r>
            <a:r>
              <a:rPr lang="en-US" altLang="zh-TW" dirty="0" smtClean="0">
                <a:solidFill>
                  <a:srgbClr val="C00000"/>
                </a:solidFill>
              </a:rPr>
              <a:t>not suitable </a:t>
            </a:r>
            <a:r>
              <a:rPr lang="en-US" altLang="zh-TW" dirty="0" smtClean="0"/>
              <a:t>for aggregating information  from </a:t>
            </a:r>
            <a:r>
              <a:rPr lang="en-US" altLang="zh-TW" dirty="0" smtClean="0">
                <a:solidFill>
                  <a:srgbClr val="C00000"/>
                </a:solidFill>
              </a:rPr>
              <a:t>peers more than one hop away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會">
  <a:themeElements>
    <a:clrScheme name="都會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1118</TotalTime>
  <Words>2845</Words>
  <PresentationFormat>如螢幕大小 (4:3)</PresentationFormat>
  <Paragraphs>265</Paragraphs>
  <Slides>70</Slides>
  <Notes>6</Notes>
  <HiddenSlides>1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70</vt:i4>
      </vt:variant>
    </vt:vector>
  </HeadingPairs>
  <TitlesOfParts>
    <vt:vector size="71" baseType="lpstr">
      <vt:lpstr>都會</vt:lpstr>
      <vt:lpstr>Distributed Pattern Matching: A Key to Flexible and Efficient P2P Search Reaz Ahmed and Raouf Boutaba IEEE JOURNAL ON SELECTED AREAS IN COMMUNICATIONS, VOL. 25, NO. 1, JANUARY 2007</vt:lpstr>
      <vt:lpstr>Outline</vt:lpstr>
      <vt:lpstr>Introduction</vt:lpstr>
      <vt:lpstr>Introduction</vt:lpstr>
      <vt:lpstr>Introduction</vt:lpstr>
      <vt:lpstr>Introduction</vt:lpstr>
      <vt:lpstr>Related Works</vt:lpstr>
      <vt:lpstr>Related Works</vt:lpstr>
      <vt:lpstr>Related Works</vt:lpstr>
      <vt:lpstr>Related Works</vt:lpstr>
      <vt:lpstr>Related Works</vt:lpstr>
      <vt:lpstr>Distributed Pattern Matching System (DPMS) </vt:lpstr>
      <vt:lpstr>Distributed Pattern Matching System (DPMS) </vt:lpstr>
      <vt:lpstr>Distributed Pattern Matching System (DPMS) </vt:lpstr>
      <vt:lpstr>Distributed Pattern Matching System (DPMS)</vt:lpstr>
      <vt:lpstr>Distributed Pattern Matching System (DPMS) 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Distributed Pattern Matching System (DPMS)</vt:lpstr>
      <vt:lpstr>Analysis</vt:lpstr>
      <vt:lpstr>Analysis</vt:lpstr>
      <vt:lpstr>Analysis</vt:lpstr>
      <vt:lpstr>Analysis</vt:lpstr>
      <vt:lpstr>Analysis</vt:lpstr>
      <vt:lpstr>Analysis</vt:lpstr>
      <vt:lpstr>Analysis</vt:lpstr>
      <vt:lpstr>Analysis</vt:lpstr>
      <vt:lpstr>Analysis</vt:lpstr>
      <vt:lpstr>Analysis</vt:lpstr>
      <vt:lpstr>Analysis</vt:lpstr>
      <vt:lpstr>Analysis</vt:lpstr>
      <vt:lpstr>Experimental Evaluation</vt:lpstr>
      <vt:lpstr>Experimental Evaluation</vt:lpstr>
      <vt:lpstr>Experimental Evaluation</vt:lpstr>
      <vt:lpstr>Experimental Evaluation</vt:lpstr>
      <vt:lpstr>Experimental Evaluation</vt:lpstr>
      <vt:lpstr>Experimental Evaluation</vt:lpstr>
      <vt:lpstr>Experimental Evaluation</vt:lpstr>
      <vt:lpstr>Experimental Evaluation</vt:lpstr>
      <vt:lpstr>Experimental Evaluation</vt:lpstr>
      <vt:lpstr>Experimental Evaluation</vt:lpstr>
      <vt:lpstr>Conclusion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Distributed Pattern Matching: A Key to Flexible and Efficient P2P Search Reaz Ahmed and Raouf Boutaba IEEE JOURNAL ON SELECTED AREAS IN COMMUNICATIONS, VOL. 25, NO. 1, JANUARY 2007</dc:title>
  <cp:lastModifiedBy>SuperXP</cp:lastModifiedBy>
  <cp:revision>157</cp:revision>
  <dcterms:modified xsi:type="dcterms:W3CDTF">2008-06-12T07:12:48Z</dcterms:modified>
</cp:coreProperties>
</file>